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70" r:id="rId3"/>
    <p:sldId id="352" r:id="rId4"/>
    <p:sldId id="353" r:id="rId5"/>
    <p:sldId id="354" r:id="rId6"/>
    <p:sldId id="355" r:id="rId7"/>
    <p:sldId id="288" r:id="rId8"/>
    <p:sldId id="289" r:id="rId9"/>
    <p:sldId id="287" r:id="rId10"/>
    <p:sldId id="291" r:id="rId11"/>
    <p:sldId id="292" r:id="rId12"/>
    <p:sldId id="293" r:id="rId13"/>
    <p:sldId id="294" r:id="rId14"/>
    <p:sldId id="295" r:id="rId15"/>
  </p:sldIdLst>
  <p:sldSz cx="9144000" cy="6858000" type="screen4x3"/>
  <p:notesSz cx="6858000" cy="9144000"/>
  <p:defaultTextStyle>
    <a:defPPr>
      <a:defRPr lang="ar-EG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84380"/>
    <p:restoredTop sz="94660"/>
  </p:normalViewPr>
  <p:slideViewPr>
    <p:cSldViewPr>
      <p:cViewPr varScale="1">
        <p:scale>
          <a:sx n="65" d="100"/>
          <a:sy n="65" d="100"/>
        </p:scale>
        <p:origin x="79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B6134FF-ECD3-4ADD-90E6-E3A8C72EA2DC}" type="doc">
      <dgm:prSet loTypeId="urn:microsoft.com/office/officeart/2005/8/layout/cycle5" loCatId="cycle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D43A7054-05A3-4937-BE2E-5C5E567FABD8}">
      <dgm:prSet phldrT="[Text]"/>
      <dgm:spPr/>
      <dgm:t>
        <a:bodyPr/>
        <a:lstStyle/>
        <a:p>
          <a:r>
            <a:rPr lang="ar-EG" b="1" dirty="0"/>
            <a:t>الشمول</a:t>
          </a:r>
          <a:endParaRPr lang="en-US" b="1" dirty="0"/>
        </a:p>
      </dgm:t>
    </dgm:pt>
    <dgm:pt modelId="{6A37A536-1FD4-4DDB-8567-F68563ADABCF}" type="parTrans" cxnId="{44B5BE8A-0169-4828-96C5-F25D56DE00B5}">
      <dgm:prSet/>
      <dgm:spPr/>
      <dgm:t>
        <a:bodyPr/>
        <a:lstStyle/>
        <a:p>
          <a:endParaRPr lang="en-US" b="1"/>
        </a:p>
      </dgm:t>
    </dgm:pt>
    <dgm:pt modelId="{BFF5449B-0264-4F55-99E0-1ED5B2258E9E}" type="sibTrans" cxnId="{44B5BE8A-0169-4828-96C5-F25D56DE00B5}">
      <dgm:prSet/>
      <dgm:spPr/>
      <dgm:t>
        <a:bodyPr/>
        <a:lstStyle/>
        <a:p>
          <a:endParaRPr lang="en-US" b="1"/>
        </a:p>
      </dgm:t>
    </dgm:pt>
    <dgm:pt modelId="{C79BD0EA-73BC-4300-898B-41158F4D104C}">
      <dgm:prSet phldrT="[Text]"/>
      <dgm:spPr/>
      <dgm:t>
        <a:bodyPr/>
        <a:lstStyle/>
        <a:p>
          <a:r>
            <a:rPr lang="ar-EG" b="1" dirty="0"/>
            <a:t>الاستمرارية</a:t>
          </a:r>
          <a:endParaRPr lang="en-US" b="1" dirty="0"/>
        </a:p>
      </dgm:t>
    </dgm:pt>
    <dgm:pt modelId="{B48B7B1A-4578-41FF-95DC-DF8D3596ABD7}" type="parTrans" cxnId="{5017A6C6-63B0-4ACB-864A-7A4AF7C63CEF}">
      <dgm:prSet/>
      <dgm:spPr/>
      <dgm:t>
        <a:bodyPr/>
        <a:lstStyle/>
        <a:p>
          <a:endParaRPr lang="en-US" b="1"/>
        </a:p>
      </dgm:t>
    </dgm:pt>
    <dgm:pt modelId="{1D21E948-04B6-4576-A318-A2504E561D00}" type="sibTrans" cxnId="{5017A6C6-63B0-4ACB-864A-7A4AF7C63CEF}">
      <dgm:prSet/>
      <dgm:spPr/>
      <dgm:t>
        <a:bodyPr/>
        <a:lstStyle/>
        <a:p>
          <a:endParaRPr lang="en-US" b="1"/>
        </a:p>
      </dgm:t>
    </dgm:pt>
    <dgm:pt modelId="{493D9EC7-01F6-4D4E-BCED-068959DC232D}">
      <dgm:prSet phldrT="[Text]"/>
      <dgm:spPr/>
      <dgm:t>
        <a:bodyPr/>
        <a:lstStyle/>
        <a:p>
          <a:r>
            <a:rPr lang="ar-EG" b="1" dirty="0"/>
            <a:t>الهدفية والملاءمة</a:t>
          </a:r>
          <a:endParaRPr lang="en-US" b="1" dirty="0"/>
        </a:p>
      </dgm:t>
    </dgm:pt>
    <dgm:pt modelId="{52DC62F6-CFFB-48C6-B02C-34D470BFB07E}" type="parTrans" cxnId="{A1A80301-E605-425B-BAC4-15BDE947713F}">
      <dgm:prSet/>
      <dgm:spPr/>
      <dgm:t>
        <a:bodyPr/>
        <a:lstStyle/>
        <a:p>
          <a:endParaRPr lang="en-US" b="1"/>
        </a:p>
      </dgm:t>
    </dgm:pt>
    <dgm:pt modelId="{52A0546C-BA78-4C37-BC05-54C9775EA28F}" type="sibTrans" cxnId="{A1A80301-E605-425B-BAC4-15BDE947713F}">
      <dgm:prSet/>
      <dgm:spPr/>
      <dgm:t>
        <a:bodyPr/>
        <a:lstStyle/>
        <a:p>
          <a:endParaRPr lang="en-US" b="1"/>
        </a:p>
      </dgm:t>
    </dgm:pt>
    <dgm:pt modelId="{558AADB3-16A7-418A-9E53-3D20919A30B8}">
      <dgm:prSet phldrT="[Text]"/>
      <dgm:spPr/>
      <dgm:t>
        <a:bodyPr/>
        <a:lstStyle/>
        <a:p>
          <a:r>
            <a:rPr lang="ar-EG" b="1" dirty="0"/>
            <a:t>التنوع والفردية</a:t>
          </a:r>
          <a:endParaRPr lang="en-US" b="1" dirty="0"/>
        </a:p>
      </dgm:t>
    </dgm:pt>
    <dgm:pt modelId="{6375F070-5EE9-4001-BB33-7C153E4F7EA8}" type="parTrans" cxnId="{B8FD627A-5519-4DB2-AEC6-D579F39A2CFE}">
      <dgm:prSet/>
      <dgm:spPr/>
      <dgm:t>
        <a:bodyPr/>
        <a:lstStyle/>
        <a:p>
          <a:endParaRPr lang="en-US" b="1"/>
        </a:p>
      </dgm:t>
    </dgm:pt>
    <dgm:pt modelId="{9957C842-4FE1-4EC8-8F6A-25D6FC0F639A}" type="sibTrans" cxnId="{B8FD627A-5519-4DB2-AEC6-D579F39A2CFE}">
      <dgm:prSet/>
      <dgm:spPr/>
      <dgm:t>
        <a:bodyPr/>
        <a:lstStyle/>
        <a:p>
          <a:endParaRPr lang="en-US" b="1"/>
        </a:p>
      </dgm:t>
    </dgm:pt>
    <dgm:pt modelId="{644E2D3D-0158-4690-BFF4-2A106A322F35}">
      <dgm:prSet phldrT="[Text]"/>
      <dgm:spPr/>
      <dgm:t>
        <a:bodyPr/>
        <a:lstStyle/>
        <a:p>
          <a:r>
            <a:rPr lang="ar-EG" b="1" dirty="0"/>
            <a:t>الموضوعية</a:t>
          </a:r>
          <a:endParaRPr lang="en-US" b="1" dirty="0"/>
        </a:p>
      </dgm:t>
    </dgm:pt>
    <dgm:pt modelId="{4BE5F779-259E-4787-BDAE-2CFB9545FD7C}" type="parTrans" cxnId="{74B17F63-048B-401F-899F-CCB7A7C1E6F1}">
      <dgm:prSet/>
      <dgm:spPr/>
      <dgm:t>
        <a:bodyPr/>
        <a:lstStyle/>
        <a:p>
          <a:endParaRPr lang="en-US" b="1"/>
        </a:p>
      </dgm:t>
    </dgm:pt>
    <dgm:pt modelId="{455F9534-81DB-48C1-9601-5383E52EDCF8}" type="sibTrans" cxnId="{74B17F63-048B-401F-899F-CCB7A7C1E6F1}">
      <dgm:prSet/>
      <dgm:spPr/>
      <dgm:t>
        <a:bodyPr/>
        <a:lstStyle/>
        <a:p>
          <a:endParaRPr lang="en-US" b="1"/>
        </a:p>
      </dgm:t>
    </dgm:pt>
    <dgm:pt modelId="{22B79C86-843C-432F-A404-F8E1F9DF3FCE}" type="pres">
      <dgm:prSet presAssocID="{AB6134FF-ECD3-4ADD-90E6-E3A8C72EA2DC}" presName="cycle" presStyleCnt="0">
        <dgm:presLayoutVars>
          <dgm:dir/>
          <dgm:resizeHandles val="exact"/>
        </dgm:presLayoutVars>
      </dgm:prSet>
      <dgm:spPr/>
    </dgm:pt>
    <dgm:pt modelId="{B7863CCC-BCD8-4208-9E55-321F8F53F80E}" type="pres">
      <dgm:prSet presAssocID="{D43A7054-05A3-4937-BE2E-5C5E567FABD8}" presName="node" presStyleLbl="node1" presStyleIdx="0" presStyleCnt="5" custScaleY="109135">
        <dgm:presLayoutVars>
          <dgm:bulletEnabled val="1"/>
        </dgm:presLayoutVars>
      </dgm:prSet>
      <dgm:spPr/>
    </dgm:pt>
    <dgm:pt modelId="{7D478601-4FC8-4339-95C1-7CD7FD8405E1}" type="pres">
      <dgm:prSet presAssocID="{D43A7054-05A3-4937-BE2E-5C5E567FABD8}" presName="spNode" presStyleCnt="0"/>
      <dgm:spPr/>
    </dgm:pt>
    <dgm:pt modelId="{5659C90A-A620-4B4E-B6B1-6C17A3F27634}" type="pres">
      <dgm:prSet presAssocID="{BFF5449B-0264-4F55-99E0-1ED5B2258E9E}" presName="sibTrans" presStyleLbl="sibTrans1D1" presStyleIdx="0" presStyleCnt="5"/>
      <dgm:spPr/>
    </dgm:pt>
    <dgm:pt modelId="{E12CDEE4-8006-44E3-B5C2-B165F97CCF64}" type="pres">
      <dgm:prSet presAssocID="{C79BD0EA-73BC-4300-898B-41158F4D104C}" presName="node" presStyleLbl="node1" presStyleIdx="1" presStyleCnt="5">
        <dgm:presLayoutVars>
          <dgm:bulletEnabled val="1"/>
        </dgm:presLayoutVars>
      </dgm:prSet>
      <dgm:spPr/>
    </dgm:pt>
    <dgm:pt modelId="{1847A426-67D7-4610-9959-98E57F86F305}" type="pres">
      <dgm:prSet presAssocID="{C79BD0EA-73BC-4300-898B-41158F4D104C}" presName="spNode" presStyleCnt="0"/>
      <dgm:spPr/>
    </dgm:pt>
    <dgm:pt modelId="{C056A150-761E-4C15-B543-A559DF0FB5E0}" type="pres">
      <dgm:prSet presAssocID="{1D21E948-04B6-4576-A318-A2504E561D00}" presName="sibTrans" presStyleLbl="sibTrans1D1" presStyleIdx="1" presStyleCnt="5"/>
      <dgm:spPr/>
    </dgm:pt>
    <dgm:pt modelId="{1967E312-B345-49E4-976F-C36C21BFB4A9}" type="pres">
      <dgm:prSet presAssocID="{493D9EC7-01F6-4D4E-BCED-068959DC232D}" presName="node" presStyleLbl="node1" presStyleIdx="2" presStyleCnt="5">
        <dgm:presLayoutVars>
          <dgm:bulletEnabled val="1"/>
        </dgm:presLayoutVars>
      </dgm:prSet>
      <dgm:spPr/>
    </dgm:pt>
    <dgm:pt modelId="{53971766-1440-4FA2-8BFF-5A67E4C1B9A1}" type="pres">
      <dgm:prSet presAssocID="{493D9EC7-01F6-4D4E-BCED-068959DC232D}" presName="spNode" presStyleCnt="0"/>
      <dgm:spPr/>
    </dgm:pt>
    <dgm:pt modelId="{E5744CE6-907D-489E-8B6C-EAB9BAEC04FE}" type="pres">
      <dgm:prSet presAssocID="{52A0546C-BA78-4C37-BC05-54C9775EA28F}" presName="sibTrans" presStyleLbl="sibTrans1D1" presStyleIdx="2" presStyleCnt="5"/>
      <dgm:spPr/>
    </dgm:pt>
    <dgm:pt modelId="{057B57A5-A48C-4475-A771-D52AF760EA7F}" type="pres">
      <dgm:prSet presAssocID="{558AADB3-16A7-418A-9E53-3D20919A30B8}" presName="node" presStyleLbl="node1" presStyleIdx="3" presStyleCnt="5">
        <dgm:presLayoutVars>
          <dgm:bulletEnabled val="1"/>
        </dgm:presLayoutVars>
      </dgm:prSet>
      <dgm:spPr/>
    </dgm:pt>
    <dgm:pt modelId="{7DB0B24F-3B4B-475C-B88F-4E7BAA0C9EE9}" type="pres">
      <dgm:prSet presAssocID="{558AADB3-16A7-418A-9E53-3D20919A30B8}" presName="spNode" presStyleCnt="0"/>
      <dgm:spPr/>
    </dgm:pt>
    <dgm:pt modelId="{27089870-890A-49DE-9DC0-D2C5BE28C42C}" type="pres">
      <dgm:prSet presAssocID="{9957C842-4FE1-4EC8-8F6A-25D6FC0F639A}" presName="sibTrans" presStyleLbl="sibTrans1D1" presStyleIdx="3" presStyleCnt="5"/>
      <dgm:spPr/>
    </dgm:pt>
    <dgm:pt modelId="{9C5F945F-FFFC-4A89-8069-8A843E162856}" type="pres">
      <dgm:prSet presAssocID="{644E2D3D-0158-4690-BFF4-2A106A322F35}" presName="node" presStyleLbl="node1" presStyleIdx="4" presStyleCnt="5">
        <dgm:presLayoutVars>
          <dgm:bulletEnabled val="1"/>
        </dgm:presLayoutVars>
      </dgm:prSet>
      <dgm:spPr/>
    </dgm:pt>
    <dgm:pt modelId="{02D078E6-F430-4009-97F3-D394682CB6BE}" type="pres">
      <dgm:prSet presAssocID="{644E2D3D-0158-4690-BFF4-2A106A322F35}" presName="spNode" presStyleCnt="0"/>
      <dgm:spPr/>
    </dgm:pt>
    <dgm:pt modelId="{6BEE87CF-D807-4695-8F89-07EF7430C81B}" type="pres">
      <dgm:prSet presAssocID="{455F9534-81DB-48C1-9601-5383E52EDCF8}" presName="sibTrans" presStyleLbl="sibTrans1D1" presStyleIdx="4" presStyleCnt="5"/>
      <dgm:spPr/>
    </dgm:pt>
  </dgm:ptLst>
  <dgm:cxnLst>
    <dgm:cxn modelId="{A1A80301-E605-425B-BAC4-15BDE947713F}" srcId="{AB6134FF-ECD3-4ADD-90E6-E3A8C72EA2DC}" destId="{493D9EC7-01F6-4D4E-BCED-068959DC232D}" srcOrd="2" destOrd="0" parTransId="{52DC62F6-CFFB-48C6-B02C-34D470BFB07E}" sibTransId="{52A0546C-BA78-4C37-BC05-54C9775EA28F}"/>
    <dgm:cxn modelId="{5EEE6508-1B45-4213-859A-382E3FEF2099}" type="presOf" srcId="{558AADB3-16A7-418A-9E53-3D20919A30B8}" destId="{057B57A5-A48C-4475-A771-D52AF760EA7F}" srcOrd="0" destOrd="0" presId="urn:microsoft.com/office/officeart/2005/8/layout/cycle5"/>
    <dgm:cxn modelId="{4148363F-B706-4D74-BE4C-F88AA256526B}" type="presOf" srcId="{C79BD0EA-73BC-4300-898B-41158F4D104C}" destId="{E12CDEE4-8006-44E3-B5C2-B165F97CCF64}" srcOrd="0" destOrd="0" presId="urn:microsoft.com/office/officeart/2005/8/layout/cycle5"/>
    <dgm:cxn modelId="{74B17F63-048B-401F-899F-CCB7A7C1E6F1}" srcId="{AB6134FF-ECD3-4ADD-90E6-E3A8C72EA2DC}" destId="{644E2D3D-0158-4690-BFF4-2A106A322F35}" srcOrd="4" destOrd="0" parTransId="{4BE5F779-259E-4787-BDAE-2CFB9545FD7C}" sibTransId="{455F9534-81DB-48C1-9601-5383E52EDCF8}"/>
    <dgm:cxn modelId="{3F515A47-1C33-48DC-A5C0-83033934E93A}" type="presOf" srcId="{455F9534-81DB-48C1-9601-5383E52EDCF8}" destId="{6BEE87CF-D807-4695-8F89-07EF7430C81B}" srcOrd="0" destOrd="0" presId="urn:microsoft.com/office/officeart/2005/8/layout/cycle5"/>
    <dgm:cxn modelId="{B8FD627A-5519-4DB2-AEC6-D579F39A2CFE}" srcId="{AB6134FF-ECD3-4ADD-90E6-E3A8C72EA2DC}" destId="{558AADB3-16A7-418A-9E53-3D20919A30B8}" srcOrd="3" destOrd="0" parTransId="{6375F070-5EE9-4001-BB33-7C153E4F7EA8}" sibTransId="{9957C842-4FE1-4EC8-8F6A-25D6FC0F639A}"/>
    <dgm:cxn modelId="{F9AC0A7C-29E9-4B0D-8956-AC5234A643D6}" type="presOf" srcId="{9957C842-4FE1-4EC8-8F6A-25D6FC0F639A}" destId="{27089870-890A-49DE-9DC0-D2C5BE28C42C}" srcOrd="0" destOrd="0" presId="urn:microsoft.com/office/officeart/2005/8/layout/cycle5"/>
    <dgm:cxn modelId="{44B5BE8A-0169-4828-96C5-F25D56DE00B5}" srcId="{AB6134FF-ECD3-4ADD-90E6-E3A8C72EA2DC}" destId="{D43A7054-05A3-4937-BE2E-5C5E567FABD8}" srcOrd="0" destOrd="0" parTransId="{6A37A536-1FD4-4DDB-8567-F68563ADABCF}" sibTransId="{BFF5449B-0264-4F55-99E0-1ED5B2258E9E}"/>
    <dgm:cxn modelId="{4CD2C297-877B-4A14-83DD-4E2558E1B5FF}" type="presOf" srcId="{BFF5449B-0264-4F55-99E0-1ED5B2258E9E}" destId="{5659C90A-A620-4B4E-B6B1-6C17A3F27634}" srcOrd="0" destOrd="0" presId="urn:microsoft.com/office/officeart/2005/8/layout/cycle5"/>
    <dgm:cxn modelId="{D509B8AB-9457-4161-ADD4-8BDF7298B64C}" type="presOf" srcId="{493D9EC7-01F6-4D4E-BCED-068959DC232D}" destId="{1967E312-B345-49E4-976F-C36C21BFB4A9}" srcOrd="0" destOrd="0" presId="urn:microsoft.com/office/officeart/2005/8/layout/cycle5"/>
    <dgm:cxn modelId="{C57F3ABB-3BE5-4154-9F14-AA422FE6BB14}" type="presOf" srcId="{AB6134FF-ECD3-4ADD-90E6-E3A8C72EA2DC}" destId="{22B79C86-843C-432F-A404-F8E1F9DF3FCE}" srcOrd="0" destOrd="0" presId="urn:microsoft.com/office/officeart/2005/8/layout/cycle5"/>
    <dgm:cxn modelId="{0C01A6C4-2F0A-41B0-B1D8-003FBA448ABC}" type="presOf" srcId="{1D21E948-04B6-4576-A318-A2504E561D00}" destId="{C056A150-761E-4C15-B543-A559DF0FB5E0}" srcOrd="0" destOrd="0" presId="urn:microsoft.com/office/officeart/2005/8/layout/cycle5"/>
    <dgm:cxn modelId="{5017A6C6-63B0-4ACB-864A-7A4AF7C63CEF}" srcId="{AB6134FF-ECD3-4ADD-90E6-E3A8C72EA2DC}" destId="{C79BD0EA-73BC-4300-898B-41158F4D104C}" srcOrd="1" destOrd="0" parTransId="{B48B7B1A-4578-41FF-95DC-DF8D3596ABD7}" sibTransId="{1D21E948-04B6-4576-A318-A2504E561D00}"/>
    <dgm:cxn modelId="{189559E0-CD1A-4731-B0AC-2CEC98503D75}" type="presOf" srcId="{644E2D3D-0158-4690-BFF4-2A106A322F35}" destId="{9C5F945F-FFFC-4A89-8069-8A843E162856}" srcOrd="0" destOrd="0" presId="urn:microsoft.com/office/officeart/2005/8/layout/cycle5"/>
    <dgm:cxn modelId="{ACD04FE6-3ED0-45BB-98B3-641D5649DBD0}" type="presOf" srcId="{D43A7054-05A3-4937-BE2E-5C5E567FABD8}" destId="{B7863CCC-BCD8-4208-9E55-321F8F53F80E}" srcOrd="0" destOrd="0" presId="urn:microsoft.com/office/officeart/2005/8/layout/cycle5"/>
    <dgm:cxn modelId="{5AE4D4F5-D616-49DC-A45F-C48963941A56}" type="presOf" srcId="{52A0546C-BA78-4C37-BC05-54C9775EA28F}" destId="{E5744CE6-907D-489E-8B6C-EAB9BAEC04FE}" srcOrd="0" destOrd="0" presId="urn:microsoft.com/office/officeart/2005/8/layout/cycle5"/>
    <dgm:cxn modelId="{F7DA33E2-4A96-4733-9037-825F5FCA0EF6}" type="presParOf" srcId="{22B79C86-843C-432F-A404-F8E1F9DF3FCE}" destId="{B7863CCC-BCD8-4208-9E55-321F8F53F80E}" srcOrd="0" destOrd="0" presId="urn:microsoft.com/office/officeart/2005/8/layout/cycle5"/>
    <dgm:cxn modelId="{EB4CEBCA-F699-4268-964C-0755DCF9B32B}" type="presParOf" srcId="{22B79C86-843C-432F-A404-F8E1F9DF3FCE}" destId="{7D478601-4FC8-4339-95C1-7CD7FD8405E1}" srcOrd="1" destOrd="0" presId="urn:microsoft.com/office/officeart/2005/8/layout/cycle5"/>
    <dgm:cxn modelId="{9EFE52AF-52FD-4CBB-BFC9-E55198845541}" type="presParOf" srcId="{22B79C86-843C-432F-A404-F8E1F9DF3FCE}" destId="{5659C90A-A620-4B4E-B6B1-6C17A3F27634}" srcOrd="2" destOrd="0" presId="urn:microsoft.com/office/officeart/2005/8/layout/cycle5"/>
    <dgm:cxn modelId="{E518FF30-693F-4E49-8F14-980526AA6846}" type="presParOf" srcId="{22B79C86-843C-432F-A404-F8E1F9DF3FCE}" destId="{E12CDEE4-8006-44E3-B5C2-B165F97CCF64}" srcOrd="3" destOrd="0" presId="urn:microsoft.com/office/officeart/2005/8/layout/cycle5"/>
    <dgm:cxn modelId="{6D3E02E8-E283-451D-81A0-1408356F707B}" type="presParOf" srcId="{22B79C86-843C-432F-A404-F8E1F9DF3FCE}" destId="{1847A426-67D7-4610-9959-98E57F86F305}" srcOrd="4" destOrd="0" presId="urn:microsoft.com/office/officeart/2005/8/layout/cycle5"/>
    <dgm:cxn modelId="{1EA78756-A792-4497-8819-E916C8F28B14}" type="presParOf" srcId="{22B79C86-843C-432F-A404-F8E1F9DF3FCE}" destId="{C056A150-761E-4C15-B543-A559DF0FB5E0}" srcOrd="5" destOrd="0" presId="urn:microsoft.com/office/officeart/2005/8/layout/cycle5"/>
    <dgm:cxn modelId="{6DE16C1A-85E8-400A-B110-27FDE6F48D1C}" type="presParOf" srcId="{22B79C86-843C-432F-A404-F8E1F9DF3FCE}" destId="{1967E312-B345-49E4-976F-C36C21BFB4A9}" srcOrd="6" destOrd="0" presId="urn:microsoft.com/office/officeart/2005/8/layout/cycle5"/>
    <dgm:cxn modelId="{8B83FA87-346E-4D9C-8D8B-338846B08463}" type="presParOf" srcId="{22B79C86-843C-432F-A404-F8E1F9DF3FCE}" destId="{53971766-1440-4FA2-8BFF-5A67E4C1B9A1}" srcOrd="7" destOrd="0" presId="urn:microsoft.com/office/officeart/2005/8/layout/cycle5"/>
    <dgm:cxn modelId="{5022BACD-2508-4FCA-BBCE-8AE2E8A62B18}" type="presParOf" srcId="{22B79C86-843C-432F-A404-F8E1F9DF3FCE}" destId="{E5744CE6-907D-489E-8B6C-EAB9BAEC04FE}" srcOrd="8" destOrd="0" presId="urn:microsoft.com/office/officeart/2005/8/layout/cycle5"/>
    <dgm:cxn modelId="{70A309C3-692D-4CA8-823D-6E02C4049D10}" type="presParOf" srcId="{22B79C86-843C-432F-A404-F8E1F9DF3FCE}" destId="{057B57A5-A48C-4475-A771-D52AF760EA7F}" srcOrd="9" destOrd="0" presId="urn:microsoft.com/office/officeart/2005/8/layout/cycle5"/>
    <dgm:cxn modelId="{A22F60C3-6647-4748-8408-AF42D746EFAE}" type="presParOf" srcId="{22B79C86-843C-432F-A404-F8E1F9DF3FCE}" destId="{7DB0B24F-3B4B-475C-B88F-4E7BAA0C9EE9}" srcOrd="10" destOrd="0" presId="urn:microsoft.com/office/officeart/2005/8/layout/cycle5"/>
    <dgm:cxn modelId="{C9BD5F12-31B9-4537-A4D8-C4A387E0A5C0}" type="presParOf" srcId="{22B79C86-843C-432F-A404-F8E1F9DF3FCE}" destId="{27089870-890A-49DE-9DC0-D2C5BE28C42C}" srcOrd="11" destOrd="0" presId="urn:microsoft.com/office/officeart/2005/8/layout/cycle5"/>
    <dgm:cxn modelId="{A98CBD23-2408-43C2-BD18-A022E92341FF}" type="presParOf" srcId="{22B79C86-843C-432F-A404-F8E1F9DF3FCE}" destId="{9C5F945F-FFFC-4A89-8069-8A843E162856}" srcOrd="12" destOrd="0" presId="urn:microsoft.com/office/officeart/2005/8/layout/cycle5"/>
    <dgm:cxn modelId="{0D721E1B-C6ED-48C9-A755-AD81B4E38F75}" type="presParOf" srcId="{22B79C86-843C-432F-A404-F8E1F9DF3FCE}" destId="{02D078E6-F430-4009-97F3-D394682CB6BE}" srcOrd="13" destOrd="0" presId="urn:microsoft.com/office/officeart/2005/8/layout/cycle5"/>
    <dgm:cxn modelId="{17BC8D39-8153-4DFD-85E2-9C69095F7EF4}" type="presParOf" srcId="{22B79C86-843C-432F-A404-F8E1F9DF3FCE}" destId="{6BEE87CF-D807-4695-8F89-07EF7430C81B}" srcOrd="14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A46B79B-051A-4588-B460-F7A345E018D1}" type="doc">
      <dgm:prSet loTypeId="urn:microsoft.com/office/officeart/2005/8/layout/venn1" loCatId="relationship" qsTypeId="urn:microsoft.com/office/officeart/2005/8/quickstyle/3d1" qsCatId="3D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E98D6B5C-8C5A-49B7-9BFC-769544185915}">
      <dgm:prSet phldrT="[Text]"/>
      <dgm:spPr/>
      <dgm:t>
        <a:bodyPr/>
        <a:lstStyle/>
        <a:p>
          <a:r>
            <a:rPr lang="ar-EG" b="1" dirty="0"/>
            <a:t>اختبارات تعتمد على الرسوم، والصور، والمخططات، والرسوم البيانية </a:t>
          </a:r>
          <a:endParaRPr lang="en-US" b="1" dirty="0"/>
        </a:p>
      </dgm:t>
    </dgm:pt>
    <dgm:pt modelId="{E2A93E23-7F12-43A6-83DD-A8648C9CD8E6}" type="parTrans" cxnId="{AA211647-0266-42AC-BCF7-84DFA24A120F}">
      <dgm:prSet/>
      <dgm:spPr/>
      <dgm:t>
        <a:bodyPr/>
        <a:lstStyle/>
        <a:p>
          <a:endParaRPr lang="en-US" b="1"/>
        </a:p>
      </dgm:t>
    </dgm:pt>
    <dgm:pt modelId="{417C127F-6684-4D95-B5F0-3845738C86F7}" type="sibTrans" cxnId="{AA211647-0266-42AC-BCF7-84DFA24A120F}">
      <dgm:prSet/>
      <dgm:spPr/>
      <dgm:t>
        <a:bodyPr/>
        <a:lstStyle/>
        <a:p>
          <a:endParaRPr lang="en-US" b="1"/>
        </a:p>
      </dgm:t>
    </dgm:pt>
    <dgm:pt modelId="{CBDD1585-AFBE-4B3E-A004-44BAB2AE4062}">
      <dgm:prSet phldrT="[Text]"/>
      <dgm:spPr/>
      <dgm:t>
        <a:bodyPr/>
        <a:lstStyle/>
        <a:p>
          <a:r>
            <a:rPr lang="ar-EG" b="1" dirty="0"/>
            <a:t>تحليل نتائج أعمال التلاميذ في ضوء معايير مقبولة</a:t>
          </a:r>
          <a:endParaRPr lang="en-US" b="1" dirty="0"/>
        </a:p>
      </dgm:t>
    </dgm:pt>
    <dgm:pt modelId="{48280D05-067B-4B44-A44B-AFD7AF438C8C}" type="parTrans" cxnId="{09BE393C-222E-494E-AACB-FD11D75041FE}">
      <dgm:prSet/>
      <dgm:spPr/>
      <dgm:t>
        <a:bodyPr/>
        <a:lstStyle/>
        <a:p>
          <a:endParaRPr lang="en-US" b="1"/>
        </a:p>
      </dgm:t>
    </dgm:pt>
    <dgm:pt modelId="{55D3884F-16C0-4DE2-A837-60FE731458F9}" type="sibTrans" cxnId="{09BE393C-222E-494E-AACB-FD11D75041FE}">
      <dgm:prSet/>
      <dgm:spPr/>
      <dgm:t>
        <a:bodyPr/>
        <a:lstStyle/>
        <a:p>
          <a:endParaRPr lang="en-US" b="1"/>
        </a:p>
      </dgm:t>
    </dgm:pt>
    <dgm:pt modelId="{F8229C23-6371-4D24-8481-473466FFB620}">
      <dgm:prSet phldrT="[Text]"/>
      <dgm:spPr/>
      <dgm:t>
        <a:bodyPr/>
        <a:lstStyle/>
        <a:p>
          <a:pPr rtl="1"/>
          <a:r>
            <a:rPr lang="ar-EG" b="1" dirty="0"/>
            <a:t>فحص النماذج والمجسمات والتعرف عليها ووضعها وتحديد معالمها وتفاصيلها.</a:t>
          </a:r>
          <a:endParaRPr lang="en-US" b="1" dirty="0"/>
        </a:p>
      </dgm:t>
    </dgm:pt>
    <dgm:pt modelId="{FF3C802A-D0EE-40D3-90A7-CC6AB6819E8A}" type="parTrans" cxnId="{1BBCE82D-1C74-46C0-861F-BADF7F745C73}">
      <dgm:prSet/>
      <dgm:spPr/>
      <dgm:t>
        <a:bodyPr/>
        <a:lstStyle/>
        <a:p>
          <a:endParaRPr lang="en-US" b="1"/>
        </a:p>
      </dgm:t>
    </dgm:pt>
    <dgm:pt modelId="{1AB08E00-86B9-486A-BA52-60822AE3AB85}" type="sibTrans" cxnId="{1BBCE82D-1C74-46C0-861F-BADF7F745C73}">
      <dgm:prSet/>
      <dgm:spPr/>
      <dgm:t>
        <a:bodyPr/>
        <a:lstStyle/>
        <a:p>
          <a:endParaRPr lang="en-US" b="1"/>
        </a:p>
      </dgm:t>
    </dgm:pt>
    <dgm:pt modelId="{5B1334EF-2A54-4F95-B895-EE2B6B620B3E}">
      <dgm:prSet/>
      <dgm:spPr/>
      <dgm:t>
        <a:bodyPr/>
        <a:lstStyle/>
        <a:p>
          <a:r>
            <a:rPr lang="ar-EG" b="1"/>
            <a:t>ملاحظة أداء التلاميذ </a:t>
          </a:r>
          <a:endParaRPr lang="en-US" b="1"/>
        </a:p>
      </dgm:t>
    </dgm:pt>
    <dgm:pt modelId="{66F4FC5A-F5C0-4EBA-8207-E93072F2F94F}" type="parTrans" cxnId="{BF583B57-1877-40BF-A4EF-3E1DC06ED7BF}">
      <dgm:prSet/>
      <dgm:spPr/>
      <dgm:t>
        <a:bodyPr/>
        <a:lstStyle/>
        <a:p>
          <a:endParaRPr lang="en-US" b="1"/>
        </a:p>
      </dgm:t>
    </dgm:pt>
    <dgm:pt modelId="{1675F13C-9E4B-4363-BC7E-98DF61C13FA9}" type="sibTrans" cxnId="{BF583B57-1877-40BF-A4EF-3E1DC06ED7BF}">
      <dgm:prSet/>
      <dgm:spPr/>
      <dgm:t>
        <a:bodyPr/>
        <a:lstStyle/>
        <a:p>
          <a:endParaRPr lang="en-US" b="1"/>
        </a:p>
      </dgm:t>
    </dgm:pt>
    <dgm:pt modelId="{894BCFEB-BFFE-47D3-BBA9-963BF0E22713}">
      <dgm:prSet/>
      <dgm:spPr/>
      <dgm:t>
        <a:bodyPr/>
        <a:lstStyle/>
        <a:p>
          <a:r>
            <a:rPr lang="ar-EG" b="1" dirty="0"/>
            <a:t>اختبارات التجميع  والتصنيف والترتيب</a:t>
          </a:r>
          <a:endParaRPr lang="en-US" b="1" dirty="0"/>
        </a:p>
      </dgm:t>
    </dgm:pt>
    <dgm:pt modelId="{473FB82F-9AB9-44A5-AE48-B5ACD970ADEE}" type="parTrans" cxnId="{85F5BBBE-187F-496A-86D3-ECBD6A73F79B}">
      <dgm:prSet/>
      <dgm:spPr/>
      <dgm:t>
        <a:bodyPr/>
        <a:lstStyle/>
        <a:p>
          <a:endParaRPr lang="en-US" b="1"/>
        </a:p>
      </dgm:t>
    </dgm:pt>
    <dgm:pt modelId="{7A65CD9F-BCBA-415B-918D-588A76F80254}" type="sibTrans" cxnId="{85F5BBBE-187F-496A-86D3-ECBD6A73F79B}">
      <dgm:prSet/>
      <dgm:spPr/>
      <dgm:t>
        <a:bodyPr/>
        <a:lstStyle/>
        <a:p>
          <a:endParaRPr lang="en-US" b="1"/>
        </a:p>
      </dgm:t>
    </dgm:pt>
    <dgm:pt modelId="{14DDFE6F-0263-4BD4-8986-523125680AE0}" type="pres">
      <dgm:prSet presAssocID="{8A46B79B-051A-4588-B460-F7A345E018D1}" presName="compositeShape" presStyleCnt="0">
        <dgm:presLayoutVars>
          <dgm:chMax val="7"/>
          <dgm:dir/>
          <dgm:resizeHandles val="exact"/>
        </dgm:presLayoutVars>
      </dgm:prSet>
      <dgm:spPr/>
    </dgm:pt>
    <dgm:pt modelId="{A5570DF0-05FD-4C83-9778-629F7F1CABCA}" type="pres">
      <dgm:prSet presAssocID="{E98D6B5C-8C5A-49B7-9BFC-769544185915}" presName="circ1" presStyleLbl="vennNode1" presStyleIdx="0" presStyleCnt="5"/>
      <dgm:spPr/>
    </dgm:pt>
    <dgm:pt modelId="{5E11E765-7B65-46CA-8D10-E99601DA063B}" type="pres">
      <dgm:prSet presAssocID="{E98D6B5C-8C5A-49B7-9BFC-769544185915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B29C643A-F65F-4762-A838-A603C45665C8}" type="pres">
      <dgm:prSet presAssocID="{CBDD1585-AFBE-4B3E-A004-44BAB2AE4062}" presName="circ2" presStyleLbl="vennNode1" presStyleIdx="1" presStyleCnt="5"/>
      <dgm:spPr/>
    </dgm:pt>
    <dgm:pt modelId="{84B03803-599C-421A-B3AC-C3924A6F3C0F}" type="pres">
      <dgm:prSet presAssocID="{CBDD1585-AFBE-4B3E-A004-44BAB2AE4062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2B80C833-FD70-4578-A30C-6C6FE4B72A26}" type="pres">
      <dgm:prSet presAssocID="{F8229C23-6371-4D24-8481-473466FFB620}" presName="circ3" presStyleLbl="vennNode1" presStyleIdx="2" presStyleCnt="5"/>
      <dgm:spPr/>
    </dgm:pt>
    <dgm:pt modelId="{777B0670-17BD-4CBE-87F6-B0DC097E3857}" type="pres">
      <dgm:prSet presAssocID="{F8229C23-6371-4D24-8481-473466FFB620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E3365463-1A9D-4871-972D-157D2A123F58}" type="pres">
      <dgm:prSet presAssocID="{5B1334EF-2A54-4F95-B895-EE2B6B620B3E}" presName="circ4" presStyleLbl="vennNode1" presStyleIdx="3" presStyleCnt="5"/>
      <dgm:spPr/>
    </dgm:pt>
    <dgm:pt modelId="{308F204A-E628-49C3-AC45-B7110BBEF3B4}" type="pres">
      <dgm:prSet presAssocID="{5B1334EF-2A54-4F95-B895-EE2B6B620B3E}" presName="circ4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D3E0E585-B0CB-4D21-884E-5475BC8F5990}" type="pres">
      <dgm:prSet presAssocID="{894BCFEB-BFFE-47D3-BBA9-963BF0E22713}" presName="circ5" presStyleLbl="vennNode1" presStyleIdx="4" presStyleCnt="5"/>
      <dgm:spPr/>
    </dgm:pt>
    <dgm:pt modelId="{5965651C-DB78-4720-9F04-B99FEBA99285}" type="pres">
      <dgm:prSet presAssocID="{894BCFEB-BFFE-47D3-BBA9-963BF0E22713}" presName="circ5Tx" presStyleLbl="revTx" presStyleIdx="0" presStyleCnt="0">
        <dgm:presLayoutVars>
          <dgm:chMax val="0"/>
          <dgm:chPref val="0"/>
          <dgm:bulletEnabled val="1"/>
        </dgm:presLayoutVars>
      </dgm:prSet>
      <dgm:spPr/>
    </dgm:pt>
  </dgm:ptLst>
  <dgm:cxnLst>
    <dgm:cxn modelId="{1BBCE82D-1C74-46C0-861F-BADF7F745C73}" srcId="{8A46B79B-051A-4588-B460-F7A345E018D1}" destId="{F8229C23-6371-4D24-8481-473466FFB620}" srcOrd="2" destOrd="0" parTransId="{FF3C802A-D0EE-40D3-90A7-CC6AB6819E8A}" sibTransId="{1AB08E00-86B9-486A-BA52-60822AE3AB85}"/>
    <dgm:cxn modelId="{F302602E-44E4-4AA1-AF43-FFB37C83E009}" type="presOf" srcId="{CBDD1585-AFBE-4B3E-A004-44BAB2AE4062}" destId="{84B03803-599C-421A-B3AC-C3924A6F3C0F}" srcOrd="0" destOrd="0" presId="urn:microsoft.com/office/officeart/2005/8/layout/venn1"/>
    <dgm:cxn modelId="{7C752A34-5925-486C-AF63-CD875A2C6935}" type="presOf" srcId="{5B1334EF-2A54-4F95-B895-EE2B6B620B3E}" destId="{308F204A-E628-49C3-AC45-B7110BBEF3B4}" srcOrd="0" destOrd="0" presId="urn:microsoft.com/office/officeart/2005/8/layout/venn1"/>
    <dgm:cxn modelId="{09BE393C-222E-494E-AACB-FD11D75041FE}" srcId="{8A46B79B-051A-4588-B460-F7A345E018D1}" destId="{CBDD1585-AFBE-4B3E-A004-44BAB2AE4062}" srcOrd="1" destOrd="0" parTransId="{48280D05-067B-4B44-A44B-AFD7AF438C8C}" sibTransId="{55D3884F-16C0-4DE2-A837-60FE731458F9}"/>
    <dgm:cxn modelId="{AA211647-0266-42AC-BCF7-84DFA24A120F}" srcId="{8A46B79B-051A-4588-B460-F7A345E018D1}" destId="{E98D6B5C-8C5A-49B7-9BFC-769544185915}" srcOrd="0" destOrd="0" parTransId="{E2A93E23-7F12-43A6-83DD-A8648C9CD8E6}" sibTransId="{417C127F-6684-4D95-B5F0-3845738C86F7}"/>
    <dgm:cxn modelId="{BF583B57-1877-40BF-A4EF-3E1DC06ED7BF}" srcId="{8A46B79B-051A-4588-B460-F7A345E018D1}" destId="{5B1334EF-2A54-4F95-B895-EE2B6B620B3E}" srcOrd="3" destOrd="0" parTransId="{66F4FC5A-F5C0-4EBA-8207-E93072F2F94F}" sibTransId="{1675F13C-9E4B-4363-BC7E-98DF61C13FA9}"/>
    <dgm:cxn modelId="{AD8BAA9A-BAE3-41DF-AFC6-780299D11C39}" type="presOf" srcId="{894BCFEB-BFFE-47D3-BBA9-963BF0E22713}" destId="{5965651C-DB78-4720-9F04-B99FEBA99285}" srcOrd="0" destOrd="0" presId="urn:microsoft.com/office/officeart/2005/8/layout/venn1"/>
    <dgm:cxn modelId="{45C8C7A1-4115-42E9-BA82-061949464011}" type="presOf" srcId="{F8229C23-6371-4D24-8481-473466FFB620}" destId="{777B0670-17BD-4CBE-87F6-B0DC097E3857}" srcOrd="0" destOrd="0" presId="urn:microsoft.com/office/officeart/2005/8/layout/venn1"/>
    <dgm:cxn modelId="{0415E0B5-480A-4803-860A-2C3D94C4CF26}" type="presOf" srcId="{8A46B79B-051A-4588-B460-F7A345E018D1}" destId="{14DDFE6F-0263-4BD4-8986-523125680AE0}" srcOrd="0" destOrd="0" presId="urn:microsoft.com/office/officeart/2005/8/layout/venn1"/>
    <dgm:cxn modelId="{85F5BBBE-187F-496A-86D3-ECBD6A73F79B}" srcId="{8A46B79B-051A-4588-B460-F7A345E018D1}" destId="{894BCFEB-BFFE-47D3-BBA9-963BF0E22713}" srcOrd="4" destOrd="0" parTransId="{473FB82F-9AB9-44A5-AE48-B5ACD970ADEE}" sibTransId="{7A65CD9F-BCBA-415B-918D-588A76F80254}"/>
    <dgm:cxn modelId="{F18B6AC1-2E6A-4C0B-8935-8E56083E0C25}" type="presOf" srcId="{E98D6B5C-8C5A-49B7-9BFC-769544185915}" destId="{5E11E765-7B65-46CA-8D10-E99601DA063B}" srcOrd="0" destOrd="0" presId="urn:microsoft.com/office/officeart/2005/8/layout/venn1"/>
    <dgm:cxn modelId="{B7209546-F216-4C95-8F6E-45B036C433ED}" type="presParOf" srcId="{14DDFE6F-0263-4BD4-8986-523125680AE0}" destId="{A5570DF0-05FD-4C83-9778-629F7F1CABCA}" srcOrd="0" destOrd="0" presId="urn:microsoft.com/office/officeart/2005/8/layout/venn1"/>
    <dgm:cxn modelId="{93B7E534-54E3-4EC6-8890-160C55979960}" type="presParOf" srcId="{14DDFE6F-0263-4BD4-8986-523125680AE0}" destId="{5E11E765-7B65-46CA-8D10-E99601DA063B}" srcOrd="1" destOrd="0" presId="urn:microsoft.com/office/officeart/2005/8/layout/venn1"/>
    <dgm:cxn modelId="{394123BF-3B19-4354-97FD-12E875132BE1}" type="presParOf" srcId="{14DDFE6F-0263-4BD4-8986-523125680AE0}" destId="{B29C643A-F65F-4762-A838-A603C45665C8}" srcOrd="2" destOrd="0" presId="urn:microsoft.com/office/officeart/2005/8/layout/venn1"/>
    <dgm:cxn modelId="{C3CB3B55-690A-4442-AF28-15AD7F1E9D4F}" type="presParOf" srcId="{14DDFE6F-0263-4BD4-8986-523125680AE0}" destId="{84B03803-599C-421A-B3AC-C3924A6F3C0F}" srcOrd="3" destOrd="0" presId="urn:microsoft.com/office/officeart/2005/8/layout/venn1"/>
    <dgm:cxn modelId="{FCD7E98D-F46F-437B-90AF-96AF2E38B955}" type="presParOf" srcId="{14DDFE6F-0263-4BD4-8986-523125680AE0}" destId="{2B80C833-FD70-4578-A30C-6C6FE4B72A26}" srcOrd="4" destOrd="0" presId="urn:microsoft.com/office/officeart/2005/8/layout/venn1"/>
    <dgm:cxn modelId="{316049FA-2F31-4C43-AED1-405F8F924AA9}" type="presParOf" srcId="{14DDFE6F-0263-4BD4-8986-523125680AE0}" destId="{777B0670-17BD-4CBE-87F6-B0DC097E3857}" srcOrd="5" destOrd="0" presId="urn:microsoft.com/office/officeart/2005/8/layout/venn1"/>
    <dgm:cxn modelId="{5148B68E-76B0-4AFB-A3BC-F22A8B6ECB20}" type="presParOf" srcId="{14DDFE6F-0263-4BD4-8986-523125680AE0}" destId="{E3365463-1A9D-4871-972D-157D2A123F58}" srcOrd="6" destOrd="0" presId="urn:microsoft.com/office/officeart/2005/8/layout/venn1"/>
    <dgm:cxn modelId="{6EC6D2C9-3383-4523-90E1-432D03188582}" type="presParOf" srcId="{14DDFE6F-0263-4BD4-8986-523125680AE0}" destId="{308F204A-E628-49C3-AC45-B7110BBEF3B4}" srcOrd="7" destOrd="0" presId="urn:microsoft.com/office/officeart/2005/8/layout/venn1"/>
    <dgm:cxn modelId="{E18B1589-86C0-4000-97AF-B072F9C3F542}" type="presParOf" srcId="{14DDFE6F-0263-4BD4-8986-523125680AE0}" destId="{D3E0E585-B0CB-4D21-884E-5475BC8F5990}" srcOrd="8" destOrd="0" presId="urn:microsoft.com/office/officeart/2005/8/layout/venn1"/>
    <dgm:cxn modelId="{9AA72FF9-B2A4-4FB7-B6E4-B6156765F663}" type="presParOf" srcId="{14DDFE6F-0263-4BD4-8986-523125680AE0}" destId="{5965651C-DB78-4720-9F04-B99FEBA99285}" srcOrd="9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7863CCC-BCD8-4208-9E55-321F8F53F80E}">
      <dsp:nvSpPr>
        <dsp:cNvPr id="0" name=""/>
        <dsp:cNvSpPr/>
      </dsp:nvSpPr>
      <dsp:spPr>
        <a:xfrm>
          <a:off x="3799494" y="-27333"/>
          <a:ext cx="1978075" cy="1403202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EG" sz="3300" b="1" kern="1200" dirty="0"/>
            <a:t>الشمول</a:t>
          </a:r>
          <a:endParaRPr lang="en-US" sz="3300" b="1" kern="1200" dirty="0"/>
        </a:p>
      </dsp:txBody>
      <dsp:txXfrm>
        <a:off x="3867993" y="41166"/>
        <a:ext cx="1841077" cy="1266204"/>
      </dsp:txXfrm>
    </dsp:sp>
    <dsp:sp modelId="{5659C90A-A620-4B4E-B6B1-6C17A3F27634}">
      <dsp:nvSpPr>
        <dsp:cNvPr id="0" name=""/>
        <dsp:cNvSpPr/>
      </dsp:nvSpPr>
      <dsp:spPr>
        <a:xfrm>
          <a:off x="2220039" y="674267"/>
          <a:ext cx="5136985" cy="5136985"/>
        </a:xfrm>
        <a:custGeom>
          <a:avLst/>
          <a:gdLst/>
          <a:ahLst/>
          <a:cxnLst/>
          <a:rect l="0" t="0" r="0" b="0"/>
          <a:pathLst>
            <a:path>
              <a:moveTo>
                <a:pt x="3822453" y="326900"/>
              </a:moveTo>
              <a:arcTo wR="2568492" hR="2568492" stAng="17953375" swAng="1211634"/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12CDEE4-8006-44E3-B5C2-B165F97CCF64}">
      <dsp:nvSpPr>
        <dsp:cNvPr id="0" name=""/>
        <dsp:cNvSpPr/>
      </dsp:nvSpPr>
      <dsp:spPr>
        <a:xfrm>
          <a:off x="6242276" y="1806177"/>
          <a:ext cx="1978075" cy="1285748"/>
        </a:xfrm>
        <a:prstGeom prst="roundRect">
          <a:avLst/>
        </a:prstGeom>
        <a:solidFill>
          <a:schemeClr val="accent2">
            <a:hueOff val="1170380"/>
            <a:satOff val="-1460"/>
            <a:lumOff val="34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EG" sz="3300" b="1" kern="1200" dirty="0"/>
            <a:t>الاستمرارية</a:t>
          </a:r>
          <a:endParaRPr lang="en-US" sz="3300" b="1" kern="1200" dirty="0"/>
        </a:p>
      </dsp:txBody>
      <dsp:txXfrm>
        <a:off x="6305041" y="1868942"/>
        <a:ext cx="1852545" cy="1160218"/>
      </dsp:txXfrm>
    </dsp:sp>
    <dsp:sp modelId="{C056A150-761E-4C15-B543-A559DF0FB5E0}">
      <dsp:nvSpPr>
        <dsp:cNvPr id="0" name=""/>
        <dsp:cNvSpPr/>
      </dsp:nvSpPr>
      <dsp:spPr>
        <a:xfrm>
          <a:off x="2220039" y="674267"/>
          <a:ext cx="5136985" cy="5136985"/>
        </a:xfrm>
        <a:custGeom>
          <a:avLst/>
          <a:gdLst/>
          <a:ahLst/>
          <a:cxnLst/>
          <a:rect l="0" t="0" r="0" b="0"/>
          <a:pathLst>
            <a:path>
              <a:moveTo>
                <a:pt x="5130825" y="2746268"/>
              </a:moveTo>
              <a:arcTo wR="2568492" hR="2568492" stAng="21838131" swAng="1359800"/>
            </a:path>
          </a:pathLst>
        </a:custGeom>
        <a:noFill/>
        <a:ln w="9525" cap="flat" cmpd="sng" algn="ctr">
          <a:solidFill>
            <a:schemeClr val="accent2">
              <a:hueOff val="1170380"/>
              <a:satOff val="-1460"/>
              <a:lumOff val="343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967E312-B345-49E4-976F-C36C21BFB4A9}">
      <dsp:nvSpPr>
        <dsp:cNvPr id="0" name=""/>
        <dsp:cNvSpPr/>
      </dsp:nvSpPr>
      <dsp:spPr>
        <a:xfrm>
          <a:off x="5309216" y="4677839"/>
          <a:ext cx="1978075" cy="1285748"/>
        </a:xfrm>
        <a:prstGeom prst="roundRect">
          <a:avLst/>
        </a:prstGeom>
        <a:solidFill>
          <a:schemeClr val="accent2">
            <a:hueOff val="2340759"/>
            <a:satOff val="-2919"/>
            <a:lumOff val="68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EG" sz="3300" b="1" kern="1200" dirty="0"/>
            <a:t>الهدفية والملاءمة</a:t>
          </a:r>
          <a:endParaRPr lang="en-US" sz="3300" b="1" kern="1200" dirty="0"/>
        </a:p>
      </dsp:txBody>
      <dsp:txXfrm>
        <a:off x="5371981" y="4740604"/>
        <a:ext cx="1852545" cy="1160218"/>
      </dsp:txXfrm>
    </dsp:sp>
    <dsp:sp modelId="{E5744CE6-907D-489E-8B6C-EAB9BAEC04FE}">
      <dsp:nvSpPr>
        <dsp:cNvPr id="0" name=""/>
        <dsp:cNvSpPr/>
      </dsp:nvSpPr>
      <dsp:spPr>
        <a:xfrm>
          <a:off x="2220039" y="674267"/>
          <a:ext cx="5136985" cy="5136985"/>
        </a:xfrm>
        <a:custGeom>
          <a:avLst/>
          <a:gdLst/>
          <a:ahLst/>
          <a:cxnLst/>
          <a:rect l="0" t="0" r="0" b="0"/>
          <a:pathLst>
            <a:path>
              <a:moveTo>
                <a:pt x="2883740" y="5117565"/>
              </a:moveTo>
              <a:arcTo wR="2568492" hR="2568492" stAng="4976997" swAng="846007"/>
            </a:path>
          </a:pathLst>
        </a:custGeom>
        <a:noFill/>
        <a:ln w="9525" cap="flat" cmpd="sng" algn="ctr">
          <a:solidFill>
            <a:schemeClr val="accent2">
              <a:hueOff val="2340759"/>
              <a:satOff val="-2919"/>
              <a:lumOff val="686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57B57A5-A48C-4475-A771-D52AF760EA7F}">
      <dsp:nvSpPr>
        <dsp:cNvPr id="0" name=""/>
        <dsp:cNvSpPr/>
      </dsp:nvSpPr>
      <dsp:spPr>
        <a:xfrm>
          <a:off x="2289772" y="4677839"/>
          <a:ext cx="1978075" cy="1285748"/>
        </a:xfrm>
        <a:prstGeom prst="roundRect">
          <a:avLst/>
        </a:prstGeom>
        <a:solidFill>
          <a:schemeClr val="accent2">
            <a:hueOff val="3511139"/>
            <a:satOff val="-4379"/>
            <a:lumOff val="103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EG" sz="3300" b="1" kern="1200" dirty="0"/>
            <a:t>التنوع والفردية</a:t>
          </a:r>
          <a:endParaRPr lang="en-US" sz="3300" b="1" kern="1200" dirty="0"/>
        </a:p>
      </dsp:txBody>
      <dsp:txXfrm>
        <a:off x="2352537" y="4740604"/>
        <a:ext cx="1852545" cy="1160218"/>
      </dsp:txXfrm>
    </dsp:sp>
    <dsp:sp modelId="{27089870-890A-49DE-9DC0-D2C5BE28C42C}">
      <dsp:nvSpPr>
        <dsp:cNvPr id="0" name=""/>
        <dsp:cNvSpPr/>
      </dsp:nvSpPr>
      <dsp:spPr>
        <a:xfrm>
          <a:off x="2220039" y="674267"/>
          <a:ext cx="5136985" cy="5136985"/>
        </a:xfrm>
        <a:custGeom>
          <a:avLst/>
          <a:gdLst/>
          <a:ahLst/>
          <a:cxnLst/>
          <a:rect l="0" t="0" r="0" b="0"/>
          <a:pathLst>
            <a:path>
              <a:moveTo>
                <a:pt x="272510" y="3719848"/>
              </a:moveTo>
              <a:arcTo wR="2568492" hR="2568492" stAng="9202069" swAng="1359800"/>
            </a:path>
          </a:pathLst>
        </a:custGeom>
        <a:noFill/>
        <a:ln w="9525" cap="flat" cmpd="sng" algn="ctr">
          <a:solidFill>
            <a:schemeClr val="accent2">
              <a:hueOff val="3511139"/>
              <a:satOff val="-4379"/>
              <a:lumOff val="103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C5F945F-FFFC-4A89-8069-8A843E162856}">
      <dsp:nvSpPr>
        <dsp:cNvPr id="0" name=""/>
        <dsp:cNvSpPr/>
      </dsp:nvSpPr>
      <dsp:spPr>
        <a:xfrm>
          <a:off x="1356712" y="1806177"/>
          <a:ext cx="1978075" cy="1285748"/>
        </a:xfrm>
        <a:prstGeom prst="roundRect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EG" sz="3300" b="1" kern="1200" dirty="0"/>
            <a:t>الموضوعية</a:t>
          </a:r>
          <a:endParaRPr lang="en-US" sz="3300" b="1" kern="1200" dirty="0"/>
        </a:p>
      </dsp:txBody>
      <dsp:txXfrm>
        <a:off x="1419477" y="1868942"/>
        <a:ext cx="1852545" cy="1160218"/>
      </dsp:txXfrm>
    </dsp:sp>
    <dsp:sp modelId="{6BEE87CF-D807-4695-8F89-07EF7430C81B}">
      <dsp:nvSpPr>
        <dsp:cNvPr id="0" name=""/>
        <dsp:cNvSpPr/>
      </dsp:nvSpPr>
      <dsp:spPr>
        <a:xfrm>
          <a:off x="2220039" y="674267"/>
          <a:ext cx="5136985" cy="5136985"/>
        </a:xfrm>
        <a:custGeom>
          <a:avLst/>
          <a:gdLst/>
          <a:ahLst/>
          <a:cxnLst/>
          <a:rect l="0" t="0" r="0" b="0"/>
          <a:pathLst>
            <a:path>
              <a:moveTo>
                <a:pt x="617819" y="897556"/>
              </a:moveTo>
              <a:arcTo wR="2568492" hR="2568492" stAng="13234991" swAng="1211634"/>
            </a:path>
          </a:pathLst>
        </a:custGeom>
        <a:noFill/>
        <a:ln w="9525" cap="flat" cmpd="sng" algn="ctr">
          <a:solidFill>
            <a:schemeClr val="accent2">
              <a:hueOff val="4681519"/>
              <a:satOff val="-5839"/>
              <a:lumOff val="1373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5570DF0-05FD-4C83-9778-629F7F1CABCA}">
      <dsp:nvSpPr>
        <dsp:cNvPr id="0" name=""/>
        <dsp:cNvSpPr/>
      </dsp:nvSpPr>
      <dsp:spPr>
        <a:xfrm>
          <a:off x="3563887" y="1641782"/>
          <a:ext cx="2016224" cy="2016224"/>
        </a:xfrm>
        <a:prstGeom prst="ellipse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</dsp:sp>
    <dsp:sp modelId="{5E11E765-7B65-46CA-8D10-E99601DA063B}">
      <dsp:nvSpPr>
        <dsp:cNvPr id="0" name=""/>
        <dsp:cNvSpPr/>
      </dsp:nvSpPr>
      <dsp:spPr>
        <a:xfrm>
          <a:off x="3402590" y="0"/>
          <a:ext cx="2338819" cy="1353750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EG" sz="2200" b="1" kern="1200" dirty="0"/>
            <a:t>اختبارات تعتمد على الرسوم، والصور، والمخططات، والرسوم البيانية </a:t>
          </a:r>
          <a:endParaRPr lang="en-US" sz="2200" b="1" kern="1200" dirty="0"/>
        </a:p>
      </dsp:txBody>
      <dsp:txXfrm>
        <a:off x="3402590" y="0"/>
        <a:ext cx="2338819" cy="1353750"/>
      </dsp:txXfrm>
    </dsp:sp>
    <dsp:sp modelId="{B29C643A-F65F-4762-A838-A603C45665C8}">
      <dsp:nvSpPr>
        <dsp:cNvPr id="0" name=""/>
        <dsp:cNvSpPr/>
      </dsp:nvSpPr>
      <dsp:spPr>
        <a:xfrm>
          <a:off x="4330859" y="2198836"/>
          <a:ext cx="2016224" cy="2016224"/>
        </a:xfrm>
        <a:prstGeom prst="ellipse">
          <a:avLst/>
        </a:prstGeom>
        <a:solidFill>
          <a:schemeClr val="accent3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</dsp:sp>
    <dsp:sp modelId="{84B03803-599C-421A-B3AC-C3924A6F3C0F}">
      <dsp:nvSpPr>
        <dsp:cNvPr id="0" name=""/>
        <dsp:cNvSpPr/>
      </dsp:nvSpPr>
      <dsp:spPr>
        <a:xfrm>
          <a:off x="6507575" y="1785798"/>
          <a:ext cx="2096872" cy="1468963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EG" sz="2200" b="1" kern="1200" dirty="0"/>
            <a:t>تحليل نتائج أعمال التلاميذ في ضوء معايير مقبولة</a:t>
          </a:r>
          <a:endParaRPr lang="en-US" sz="2200" b="1" kern="1200" dirty="0"/>
        </a:p>
      </dsp:txBody>
      <dsp:txXfrm>
        <a:off x="6507575" y="1785798"/>
        <a:ext cx="2096872" cy="1468963"/>
      </dsp:txXfrm>
    </dsp:sp>
    <dsp:sp modelId="{2B80C833-FD70-4578-A30C-6C6FE4B72A26}">
      <dsp:nvSpPr>
        <dsp:cNvPr id="0" name=""/>
        <dsp:cNvSpPr/>
      </dsp:nvSpPr>
      <dsp:spPr>
        <a:xfrm>
          <a:off x="4038103" y="3100952"/>
          <a:ext cx="2016224" cy="2016224"/>
        </a:xfrm>
        <a:prstGeom prst="ellipse">
          <a:avLst/>
        </a:prstGeom>
        <a:solidFill>
          <a:schemeClr val="accent4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</dsp:sp>
    <dsp:sp modelId="{777B0670-17BD-4CBE-87F6-B0DC097E3857}">
      <dsp:nvSpPr>
        <dsp:cNvPr id="0" name=""/>
        <dsp:cNvSpPr/>
      </dsp:nvSpPr>
      <dsp:spPr>
        <a:xfrm>
          <a:off x="6184979" y="4291676"/>
          <a:ext cx="2096872" cy="1468963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EG" sz="2200" b="1" kern="1200" dirty="0"/>
            <a:t>فحص النماذج والمجسمات والتعرف عليها ووضعها وتحديد معالمها وتفاصيلها.</a:t>
          </a:r>
          <a:endParaRPr lang="en-US" sz="2200" b="1" kern="1200" dirty="0"/>
        </a:p>
      </dsp:txBody>
      <dsp:txXfrm>
        <a:off x="6184979" y="4291676"/>
        <a:ext cx="2096872" cy="1468963"/>
      </dsp:txXfrm>
    </dsp:sp>
    <dsp:sp modelId="{E3365463-1A9D-4871-972D-157D2A123F58}">
      <dsp:nvSpPr>
        <dsp:cNvPr id="0" name=""/>
        <dsp:cNvSpPr/>
      </dsp:nvSpPr>
      <dsp:spPr>
        <a:xfrm>
          <a:off x="3089672" y="3100952"/>
          <a:ext cx="2016224" cy="2016224"/>
        </a:xfrm>
        <a:prstGeom prst="ellipse">
          <a:avLst/>
        </a:prstGeom>
        <a:solidFill>
          <a:schemeClr val="accent5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</dsp:sp>
    <dsp:sp modelId="{308F204A-E628-49C3-AC45-B7110BBEF3B4}">
      <dsp:nvSpPr>
        <dsp:cNvPr id="0" name=""/>
        <dsp:cNvSpPr/>
      </dsp:nvSpPr>
      <dsp:spPr>
        <a:xfrm>
          <a:off x="862147" y="4291676"/>
          <a:ext cx="2096872" cy="1468963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EG" sz="2200" b="1" kern="1200"/>
            <a:t>ملاحظة أداء التلاميذ </a:t>
          </a:r>
          <a:endParaRPr lang="en-US" sz="2200" b="1" kern="1200"/>
        </a:p>
      </dsp:txBody>
      <dsp:txXfrm>
        <a:off x="862147" y="4291676"/>
        <a:ext cx="2096872" cy="1468963"/>
      </dsp:txXfrm>
    </dsp:sp>
    <dsp:sp modelId="{D3E0E585-B0CB-4D21-884E-5475BC8F5990}">
      <dsp:nvSpPr>
        <dsp:cNvPr id="0" name=""/>
        <dsp:cNvSpPr/>
      </dsp:nvSpPr>
      <dsp:spPr>
        <a:xfrm>
          <a:off x="2796916" y="2198836"/>
          <a:ext cx="2016224" cy="2016224"/>
        </a:xfrm>
        <a:prstGeom prst="ellipse">
          <a:avLst/>
        </a:prstGeom>
        <a:solidFill>
          <a:schemeClr val="accent6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</dsp:sp>
    <dsp:sp modelId="{5965651C-DB78-4720-9F04-B99FEBA99285}">
      <dsp:nvSpPr>
        <dsp:cNvPr id="0" name=""/>
        <dsp:cNvSpPr/>
      </dsp:nvSpPr>
      <dsp:spPr>
        <a:xfrm>
          <a:off x="539551" y="1785798"/>
          <a:ext cx="2096872" cy="1468963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EG" sz="2200" b="1" kern="1200" dirty="0"/>
            <a:t>اختبارات التجميع  والتصنيف والترتيب</a:t>
          </a:r>
          <a:endParaRPr lang="en-US" sz="2200" b="1" kern="1200" dirty="0"/>
        </a:p>
      </dsp:txBody>
      <dsp:txXfrm>
        <a:off x="539551" y="1785798"/>
        <a:ext cx="2096872" cy="146896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3F878-169E-4CB6-8925-0230327A35FB}" type="datetimeFigureOut">
              <a:rPr lang="ar-EG" smtClean="0"/>
              <a:pPr/>
              <a:t>25/07/1441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7099E-E12F-4114-9D15-0960836ECFC8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3F878-169E-4CB6-8925-0230327A35FB}" type="datetimeFigureOut">
              <a:rPr lang="ar-EG" smtClean="0"/>
              <a:pPr/>
              <a:t>25/07/1441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7099E-E12F-4114-9D15-0960836ECFC8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3F878-169E-4CB6-8925-0230327A35FB}" type="datetimeFigureOut">
              <a:rPr lang="ar-EG" smtClean="0"/>
              <a:pPr/>
              <a:t>25/07/1441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7099E-E12F-4114-9D15-0960836ECFC8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3F878-169E-4CB6-8925-0230327A35FB}" type="datetimeFigureOut">
              <a:rPr lang="ar-EG" smtClean="0"/>
              <a:pPr/>
              <a:t>25/07/1441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7099E-E12F-4114-9D15-0960836ECFC8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3F878-169E-4CB6-8925-0230327A35FB}" type="datetimeFigureOut">
              <a:rPr lang="ar-EG" smtClean="0"/>
              <a:pPr/>
              <a:t>25/07/1441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7099E-E12F-4114-9D15-0960836ECFC8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3F878-169E-4CB6-8925-0230327A35FB}" type="datetimeFigureOut">
              <a:rPr lang="ar-EG" smtClean="0"/>
              <a:pPr/>
              <a:t>25/07/1441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7099E-E12F-4114-9D15-0960836ECFC8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3F878-169E-4CB6-8925-0230327A35FB}" type="datetimeFigureOut">
              <a:rPr lang="ar-EG" smtClean="0"/>
              <a:pPr/>
              <a:t>25/07/1441</a:t>
            </a:fld>
            <a:endParaRPr lang="ar-E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7099E-E12F-4114-9D15-0960836ECFC8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3F878-169E-4CB6-8925-0230327A35FB}" type="datetimeFigureOut">
              <a:rPr lang="ar-EG" smtClean="0"/>
              <a:pPr/>
              <a:t>25/07/1441</a:t>
            </a:fld>
            <a:endParaRPr lang="ar-E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7099E-E12F-4114-9D15-0960836ECFC8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3F878-169E-4CB6-8925-0230327A35FB}" type="datetimeFigureOut">
              <a:rPr lang="ar-EG" smtClean="0"/>
              <a:pPr/>
              <a:t>25/07/1441</a:t>
            </a:fld>
            <a:endParaRPr lang="ar-E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7099E-E12F-4114-9D15-0960836ECFC8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3F878-169E-4CB6-8925-0230327A35FB}" type="datetimeFigureOut">
              <a:rPr lang="ar-EG" smtClean="0"/>
              <a:pPr/>
              <a:t>25/07/1441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7099E-E12F-4114-9D15-0960836ECFC8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3F878-169E-4CB6-8925-0230327A35FB}" type="datetimeFigureOut">
              <a:rPr lang="ar-EG" smtClean="0"/>
              <a:pPr/>
              <a:t>25/07/1441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7099E-E12F-4114-9D15-0960836ECFC8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C3F878-169E-4CB6-8925-0230327A35FB}" type="datetimeFigureOut">
              <a:rPr lang="ar-EG" smtClean="0"/>
              <a:pPr/>
              <a:t>25/07/1441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C7099E-E12F-4114-9D15-0960836ECFC8}" type="slidenum">
              <a:rPr lang="ar-EG" smtClean="0"/>
              <a:pPr/>
              <a:t>‹#›</a:t>
            </a:fld>
            <a:endParaRPr lang="ar-E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EG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3528" y="476672"/>
            <a:ext cx="8424936" cy="2262113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br>
              <a:rPr lang="ar-EG" sz="6000" b="1" dirty="0"/>
            </a:br>
            <a:r>
              <a:rPr lang="ar-EG" sz="6000" b="1" dirty="0"/>
              <a:t>طرق تعليم المعاقين سمعيا</a:t>
            </a:r>
            <a:br>
              <a:rPr lang="ar-EG" sz="6000" b="1" dirty="0"/>
            </a:br>
            <a:r>
              <a:rPr lang="en-US" sz="6000" b="1" dirty="0"/>
              <a:t>Curr7318</a:t>
            </a:r>
            <a:br>
              <a:rPr lang="en-US" sz="6000" dirty="0"/>
            </a:br>
            <a:endParaRPr lang="ar-EG" sz="6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536" y="3429000"/>
            <a:ext cx="8496944" cy="2592288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ar-EG" sz="4400" b="1" dirty="0">
                <a:solidFill>
                  <a:schemeClr val="tx1"/>
                </a:solidFill>
              </a:rPr>
              <a:t>الأستاذة الدكتورة / فاطمة محمد عبد الوهاب </a:t>
            </a:r>
          </a:p>
          <a:p>
            <a:r>
              <a:rPr lang="ar-EG" sz="3600" b="1" dirty="0">
                <a:solidFill>
                  <a:schemeClr val="tx1"/>
                </a:solidFill>
              </a:rPr>
              <a:t>أستاذ المناهج وطرق تدريس العلوم والتربية الخاصة </a:t>
            </a:r>
            <a:r>
              <a:rPr lang="en-US" sz="3600" b="1" dirty="0">
                <a:solidFill>
                  <a:schemeClr val="tx1"/>
                </a:solidFill>
              </a:rPr>
              <a:t> </a:t>
            </a:r>
            <a:endParaRPr lang="ar-EG" sz="36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92696"/>
          </a:xfrm>
        </p:spPr>
        <p:txBody>
          <a:bodyPr>
            <a:normAutofit fontScale="90000"/>
          </a:bodyPr>
          <a:lstStyle/>
          <a:p>
            <a:r>
              <a:rPr lang="ar-EG" b="1" dirty="0"/>
              <a:t>قائمة المعلم للكشف عن اضطرابات التواصل</a:t>
            </a:r>
            <a:endParaRPr lang="en-US" dirty="0"/>
          </a:p>
        </p:txBody>
      </p:sp>
      <p:sp>
        <p:nvSpPr>
          <p:cNvPr id="4" name="Bevel 3"/>
          <p:cNvSpPr/>
          <p:nvPr/>
        </p:nvSpPr>
        <p:spPr>
          <a:xfrm>
            <a:off x="-108520" y="620688"/>
            <a:ext cx="9252520" cy="6048672"/>
          </a:xfrm>
          <a:prstGeom prst="bevel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548492"/>
              </p:ext>
            </p:extLst>
          </p:nvPr>
        </p:nvGraphicFramePr>
        <p:xfrm>
          <a:off x="683568" y="1340768"/>
          <a:ext cx="7704857" cy="5552177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54551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89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49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557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552177">
                <a:tc>
                  <a:txBody>
                    <a:bodyPr/>
                    <a:lstStyle/>
                    <a:p>
                      <a:pPr marL="0" marR="0" algn="justLow" rtl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ar-EG" sz="2400" dirty="0">
                        <a:effectLst/>
                      </a:endParaRPr>
                    </a:p>
                    <a:p>
                      <a:pPr marL="0" marR="0" algn="justLow" rtl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EG" sz="2400" dirty="0">
                          <a:effectLst/>
                        </a:rPr>
                        <a:t>أ-لغة الاستقبال (الفهم) :</a:t>
                      </a:r>
                    </a:p>
                    <a:p>
                      <a:pPr marL="457200" marR="0" indent="-457200" algn="justLow" rtl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endParaRPr lang="en-US" sz="3200" dirty="0">
                        <a:effectLst/>
                      </a:endParaRPr>
                    </a:p>
                    <a:p>
                      <a:pPr marL="342900" marR="0" lvl="0" indent="-342900" algn="justLow" rtl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ar-EG" sz="2400" dirty="0">
                          <a:effectLst/>
                        </a:rPr>
                        <a:t>هل يبدو أن التلميذ يفهم ما يسمعه في المحادثات </a:t>
                      </a:r>
                    </a:p>
                    <a:p>
                      <a:pPr marL="342900" marR="0" lvl="0" indent="-342900" algn="justLow" rtl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endParaRPr lang="ar-EG" sz="2400" dirty="0">
                        <a:effectLst/>
                      </a:endParaRPr>
                    </a:p>
                    <a:p>
                      <a:pPr marL="0" marR="0" lvl="0" indent="0" algn="justLow" rtl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r>
                        <a:rPr lang="ar-EG" sz="2400" dirty="0">
                          <a:effectLst/>
                        </a:rPr>
                        <a:t>وفي نشاطات الفصل؟</a:t>
                      </a:r>
                      <a:endParaRPr lang="en-US" sz="3200" dirty="0">
                        <a:effectLst/>
                      </a:endParaRPr>
                    </a:p>
                    <a:p>
                      <a:pPr marL="342900" marR="0" lvl="0" indent="-342900" algn="justLow" rtl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endParaRPr lang="ar-EG" sz="2400" dirty="0">
                        <a:effectLst/>
                      </a:endParaRPr>
                    </a:p>
                    <a:p>
                      <a:pPr marL="342900" marR="0" lvl="0" indent="-342900" algn="justLow" rtl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ar-EG" sz="2400" dirty="0">
                          <a:effectLst/>
                        </a:rPr>
                        <a:t>هل يسمع أصوات الكلمات بصورة سليمة؟ (مثلاً، </a:t>
                      </a:r>
                    </a:p>
                    <a:p>
                      <a:pPr marL="342900" marR="0" lvl="0" indent="-342900" algn="justLow" rtl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endParaRPr lang="ar-EG" sz="2400" dirty="0">
                        <a:effectLst/>
                      </a:endParaRPr>
                    </a:p>
                    <a:p>
                      <a:pPr marL="0" marR="0" lvl="0" indent="0" algn="justLow" rtl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r>
                        <a:rPr lang="ar-EG" sz="2400" dirty="0">
                          <a:effectLst/>
                        </a:rPr>
                        <a:t>هل يسمع </a:t>
                      </a:r>
                      <a:r>
                        <a:rPr lang="en-US" sz="2400" dirty="0">
                          <a:effectLst/>
                        </a:rPr>
                        <a:t>Watch</a:t>
                      </a:r>
                      <a:r>
                        <a:rPr lang="ar-EG" sz="2400" dirty="0">
                          <a:effectLst/>
                        </a:rPr>
                        <a:t> بدلاً من </a:t>
                      </a:r>
                      <a:r>
                        <a:rPr lang="en-US" sz="2400" dirty="0">
                          <a:effectLst/>
                        </a:rPr>
                        <a:t>wash</a:t>
                      </a:r>
                      <a:r>
                        <a:rPr lang="ar-EG" sz="2400" dirty="0">
                          <a:effectLst/>
                        </a:rPr>
                        <a:t>).</a:t>
                      </a:r>
                      <a:endParaRPr lang="en-US" sz="3200" dirty="0">
                        <a:effectLst/>
                      </a:endParaRPr>
                    </a:p>
                    <a:p>
                      <a:pPr marL="342900" marR="0" lvl="0" indent="-342900" algn="justLow" rtl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endParaRPr lang="ar-EG" sz="2400" dirty="0">
                        <a:effectLst/>
                      </a:endParaRPr>
                    </a:p>
                    <a:p>
                      <a:pPr marL="342900" marR="0" lvl="0" indent="-342900" algn="justLow" rtl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ar-EG" sz="2400" dirty="0">
                          <a:effectLst/>
                        </a:rPr>
                        <a:t>هل يتبع التوجيهــات اللفظيــة؟</a:t>
                      </a:r>
                      <a:endParaRPr lang="en-US" sz="3200" dirty="0">
                        <a:effectLst/>
                      </a:endParaRPr>
                    </a:p>
                    <a:p>
                      <a:pPr marL="342900" marR="0" lvl="0" indent="-342900" algn="justLow" rtl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endParaRPr lang="ar-EG" sz="2400" dirty="0">
                        <a:effectLst/>
                      </a:endParaRPr>
                    </a:p>
                    <a:p>
                      <a:pPr marL="342900" marR="0" lvl="0" indent="-342900" algn="justLow" rtl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ar-EG" sz="2400" dirty="0">
                          <a:effectLst/>
                        </a:rPr>
                        <a:t>هل يكرر الجمل البسيطة بحرفيتها؟</a:t>
                      </a:r>
                      <a:endParaRPr lang="en-US" sz="3200" dirty="0">
                        <a:effectLst/>
                      </a:endParaRPr>
                    </a:p>
                    <a:p>
                      <a:pPr marL="342900" marR="0" lvl="0" indent="-342900" algn="justLow" rtl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endParaRPr lang="ar-EG" sz="2400" dirty="0">
                        <a:effectLst/>
                      </a:endParaRPr>
                    </a:p>
                    <a:p>
                      <a:pPr marL="342900" marR="0" lvl="0" indent="-342900" algn="justLow" rtl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ar-EG" sz="2400" dirty="0">
                          <a:effectLst/>
                        </a:rPr>
                        <a:t>هل يتذكر ما سمعــه فــي اليــوم (الأسبوع، الشهـر) </a:t>
                      </a:r>
                    </a:p>
                    <a:p>
                      <a:pPr marL="342900" marR="0" lvl="0" indent="-342900" algn="justLow" rtl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endParaRPr lang="ar-EG" sz="2400" dirty="0">
                        <a:effectLst/>
                      </a:endParaRPr>
                    </a:p>
                    <a:p>
                      <a:pPr marL="0" marR="0" lvl="0" indent="0" algn="justLow" rtl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r>
                        <a:rPr lang="ar-EG" sz="2400" dirty="0">
                          <a:effectLst/>
                        </a:rPr>
                        <a:t>السابق؟</a:t>
                      </a:r>
                      <a:endParaRPr lang="en-US" sz="3200" dirty="0">
                        <a:effectLst/>
                      </a:endParaRPr>
                    </a:p>
                    <a:p>
                      <a:pPr marL="342900" marR="0" lvl="0" indent="-342900" algn="justLow" rtl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endParaRPr lang="ar-EG" sz="2400" dirty="0">
                        <a:effectLst/>
                      </a:endParaRPr>
                    </a:p>
                    <a:p>
                      <a:pPr marL="342900" marR="0" lvl="0" indent="-342900" algn="justLow" rtl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ar-EG" sz="2400" dirty="0">
                          <a:effectLst/>
                        </a:rPr>
                        <a:t>هل يفهم المفاهيم الأساسية : التضاد، التقسيم إلى </a:t>
                      </a:r>
                    </a:p>
                    <a:p>
                      <a:pPr marL="342900" marR="0" lvl="0" indent="-342900" algn="justLow" rtl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endParaRPr lang="ar-EG" sz="2400" dirty="0">
                        <a:effectLst/>
                      </a:endParaRPr>
                    </a:p>
                    <a:p>
                      <a:pPr marL="0" marR="0" lvl="0" indent="0" algn="justLow" rtl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r>
                        <a:rPr lang="ar-EG" sz="2400" dirty="0">
                          <a:effectLst/>
                        </a:rPr>
                        <a:t>فئات التتابع ... الخ؟</a:t>
                      </a:r>
                    </a:p>
                    <a:p>
                      <a:pPr marL="457200" marR="0" lvl="0" indent="-457200" algn="justLow" rtl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endParaRPr lang="en-US" sz="3200" dirty="0">
                        <a:effectLst/>
                      </a:endParaRPr>
                    </a:p>
                    <a:p>
                      <a:pPr marL="342900" marR="0" lvl="0" indent="-342900" algn="justLow" rtl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ar-EG" sz="2400" dirty="0">
                          <a:effectLst/>
                        </a:rPr>
                        <a:t>هل يستطيع تعميم المفاهــيم التي يتعلمهــا بصورة </a:t>
                      </a:r>
                    </a:p>
                    <a:p>
                      <a:pPr marL="342900" marR="0" lvl="0" indent="-342900" algn="justLow" rtl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endParaRPr lang="ar-EG" sz="2400" dirty="0">
                        <a:effectLst/>
                      </a:endParaRPr>
                    </a:p>
                    <a:p>
                      <a:pPr marL="0" marR="0" lvl="0" indent="0" algn="justLow" rtl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r>
                        <a:rPr lang="ar-EG" sz="2400" dirty="0">
                          <a:effectLst/>
                        </a:rPr>
                        <a:t>صحيحــة؟</a:t>
                      </a:r>
                      <a:endParaRPr lang="en-US" sz="32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EG" sz="2400">
                          <a:effectLst/>
                        </a:rPr>
                        <a:t> </a:t>
                      </a:r>
                      <a:endParaRPr lang="en-US" sz="3200">
                        <a:effectLst/>
                      </a:endParaRPr>
                    </a:p>
                    <a:p>
                      <a:pPr marL="0" marR="0" algn="ctr" rtl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EG" sz="2400">
                          <a:effectLst/>
                        </a:rPr>
                        <a:t> </a:t>
                      </a:r>
                      <a:endParaRPr lang="en-US" sz="3200">
                        <a:effectLst/>
                      </a:endParaRPr>
                    </a:p>
                    <a:p>
                      <a:pPr marL="0" marR="0" algn="ctr" rtl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EG" sz="2400">
                          <a:effectLst/>
                        </a:rPr>
                        <a:t>نعم</a:t>
                      </a:r>
                      <a:endParaRPr lang="en-US" sz="3200">
                        <a:effectLst/>
                      </a:endParaRPr>
                    </a:p>
                    <a:p>
                      <a:pPr marL="0" marR="0" algn="ctr" rtl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EG" sz="2400">
                          <a:effectLst/>
                        </a:rPr>
                        <a:t> </a:t>
                      </a:r>
                      <a:endParaRPr lang="en-US" sz="3200">
                        <a:effectLst/>
                      </a:endParaRPr>
                    </a:p>
                    <a:p>
                      <a:pPr marL="0" marR="0" algn="ctr" rtl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EG" sz="2400">
                          <a:effectLst/>
                        </a:rPr>
                        <a:t>نعم</a:t>
                      </a:r>
                      <a:endParaRPr lang="en-US" sz="3200">
                        <a:effectLst/>
                      </a:endParaRPr>
                    </a:p>
                    <a:p>
                      <a:pPr marL="0" marR="0" algn="ctr" rtl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EG" sz="2400">
                          <a:effectLst/>
                        </a:rPr>
                        <a:t>نعم</a:t>
                      </a:r>
                      <a:endParaRPr lang="en-US" sz="3200">
                        <a:effectLst/>
                      </a:endParaRPr>
                    </a:p>
                    <a:p>
                      <a:pPr marL="0" marR="0" algn="ctr" rtl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EG" sz="2400">
                          <a:effectLst/>
                        </a:rPr>
                        <a:t>نعم</a:t>
                      </a:r>
                      <a:endParaRPr lang="en-US" sz="3200">
                        <a:effectLst/>
                      </a:endParaRPr>
                    </a:p>
                    <a:p>
                      <a:pPr marL="0" marR="0" algn="ctr" rtl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EG" sz="2400">
                          <a:effectLst/>
                        </a:rPr>
                        <a:t> </a:t>
                      </a:r>
                      <a:endParaRPr lang="en-US" sz="3200">
                        <a:effectLst/>
                      </a:endParaRPr>
                    </a:p>
                    <a:p>
                      <a:pPr marL="0" marR="0" algn="ctr" rtl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EG" sz="2400">
                          <a:effectLst/>
                        </a:rPr>
                        <a:t>نعم</a:t>
                      </a:r>
                      <a:endParaRPr lang="en-US" sz="3200">
                        <a:effectLst/>
                      </a:endParaRPr>
                    </a:p>
                    <a:p>
                      <a:pPr marL="0" marR="0" algn="ctr" rtl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EG" sz="2400">
                          <a:effectLst/>
                        </a:rPr>
                        <a:t> </a:t>
                      </a:r>
                      <a:endParaRPr lang="en-US" sz="3200">
                        <a:effectLst/>
                      </a:endParaRPr>
                    </a:p>
                    <a:p>
                      <a:pPr marL="0" marR="0" algn="ctr" rtl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EG" sz="2400">
                          <a:effectLst/>
                        </a:rPr>
                        <a:t>نعم</a:t>
                      </a:r>
                      <a:endParaRPr lang="en-US" sz="3200">
                        <a:effectLst/>
                      </a:endParaRPr>
                    </a:p>
                    <a:p>
                      <a:pPr marL="0" marR="0" algn="ctr" rtl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EG" sz="2400">
                          <a:effectLst/>
                        </a:rPr>
                        <a:t> </a:t>
                      </a:r>
                      <a:endParaRPr lang="en-US" sz="3200">
                        <a:effectLst/>
                      </a:endParaRPr>
                    </a:p>
                    <a:p>
                      <a:pPr marL="0" marR="0" algn="ctr" rtl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EG" sz="2400">
                          <a:effectLst/>
                        </a:rPr>
                        <a:t>نعم</a:t>
                      </a:r>
                      <a:endParaRPr lang="en-US" sz="32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EG" sz="2400">
                          <a:effectLst/>
                        </a:rPr>
                        <a:t> </a:t>
                      </a:r>
                      <a:endParaRPr lang="en-US" sz="3200">
                        <a:effectLst/>
                      </a:endParaRPr>
                    </a:p>
                    <a:p>
                      <a:pPr marL="0" marR="0" algn="ctr" rtl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EG" sz="2400">
                          <a:effectLst/>
                        </a:rPr>
                        <a:t> </a:t>
                      </a:r>
                      <a:endParaRPr lang="en-US" sz="3200">
                        <a:effectLst/>
                      </a:endParaRPr>
                    </a:p>
                    <a:p>
                      <a:pPr marL="0" marR="0" algn="ctr" rtl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EG" sz="2400">
                          <a:effectLst/>
                        </a:rPr>
                        <a:t>لا</a:t>
                      </a:r>
                      <a:endParaRPr lang="en-US" sz="3200">
                        <a:effectLst/>
                      </a:endParaRPr>
                    </a:p>
                    <a:p>
                      <a:pPr marL="0" marR="0" algn="ctr" rtl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EG" sz="2400">
                          <a:effectLst/>
                        </a:rPr>
                        <a:t> </a:t>
                      </a:r>
                      <a:endParaRPr lang="en-US" sz="3200">
                        <a:effectLst/>
                      </a:endParaRPr>
                    </a:p>
                    <a:p>
                      <a:pPr marL="0" marR="0" algn="ctr" rtl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EG" sz="2400">
                          <a:effectLst/>
                        </a:rPr>
                        <a:t>لا</a:t>
                      </a:r>
                      <a:endParaRPr lang="en-US" sz="3200">
                        <a:effectLst/>
                      </a:endParaRPr>
                    </a:p>
                    <a:p>
                      <a:pPr marL="0" marR="0" algn="ctr" rtl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EG" sz="2400">
                          <a:effectLst/>
                        </a:rPr>
                        <a:t>لا</a:t>
                      </a:r>
                      <a:endParaRPr lang="en-US" sz="3200">
                        <a:effectLst/>
                      </a:endParaRPr>
                    </a:p>
                    <a:p>
                      <a:pPr marL="0" marR="0" algn="ctr" rtl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EG" sz="2400">
                          <a:effectLst/>
                        </a:rPr>
                        <a:t>لا</a:t>
                      </a:r>
                      <a:endParaRPr lang="en-US" sz="3200">
                        <a:effectLst/>
                      </a:endParaRPr>
                    </a:p>
                    <a:p>
                      <a:pPr marL="0" marR="0" algn="ctr" rtl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EG" sz="2400">
                          <a:effectLst/>
                        </a:rPr>
                        <a:t> </a:t>
                      </a:r>
                      <a:endParaRPr lang="en-US" sz="3200">
                        <a:effectLst/>
                      </a:endParaRPr>
                    </a:p>
                    <a:p>
                      <a:pPr marL="0" marR="0" algn="ctr" rtl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EG" sz="2400">
                          <a:effectLst/>
                        </a:rPr>
                        <a:t>لا</a:t>
                      </a:r>
                      <a:endParaRPr lang="en-US" sz="3200">
                        <a:effectLst/>
                      </a:endParaRPr>
                    </a:p>
                    <a:p>
                      <a:pPr marL="0" marR="0" algn="ctr" rtl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EG" sz="2400">
                          <a:effectLst/>
                        </a:rPr>
                        <a:t> </a:t>
                      </a:r>
                      <a:endParaRPr lang="en-US" sz="3200">
                        <a:effectLst/>
                      </a:endParaRPr>
                    </a:p>
                    <a:p>
                      <a:pPr marL="0" marR="0" algn="ctr" rtl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EG" sz="2400">
                          <a:effectLst/>
                        </a:rPr>
                        <a:t>لا</a:t>
                      </a:r>
                      <a:endParaRPr lang="en-US" sz="3200">
                        <a:effectLst/>
                      </a:endParaRPr>
                    </a:p>
                    <a:p>
                      <a:pPr marL="0" marR="0" algn="ctr" rtl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EG" sz="2400">
                          <a:effectLst/>
                        </a:rPr>
                        <a:t> </a:t>
                      </a:r>
                      <a:endParaRPr lang="en-US" sz="3200">
                        <a:effectLst/>
                      </a:endParaRPr>
                    </a:p>
                    <a:p>
                      <a:pPr marL="0" marR="0" algn="ctr" rtl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EG" sz="2400">
                          <a:effectLst/>
                        </a:rPr>
                        <a:t>لا</a:t>
                      </a:r>
                      <a:endParaRPr lang="en-US" sz="32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EG" sz="2400" dirty="0">
                          <a:effectLst/>
                        </a:rPr>
                        <a:t> </a:t>
                      </a:r>
                      <a:endParaRPr lang="en-US" sz="3200" dirty="0">
                        <a:effectLst/>
                      </a:endParaRPr>
                    </a:p>
                    <a:p>
                      <a:pPr marL="0" marR="0" algn="ctr" rtl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EG" sz="2400" dirty="0">
                          <a:effectLst/>
                        </a:rPr>
                        <a:t> </a:t>
                      </a:r>
                      <a:endParaRPr lang="en-US" sz="3200" dirty="0">
                        <a:effectLst/>
                      </a:endParaRPr>
                    </a:p>
                    <a:p>
                      <a:pPr marL="0" marR="0" algn="ctr" rtl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EG" sz="2400" dirty="0">
                          <a:effectLst/>
                        </a:rPr>
                        <a:t>لا ينطبق</a:t>
                      </a:r>
                      <a:endParaRPr lang="en-US" sz="3200" dirty="0">
                        <a:effectLst/>
                      </a:endParaRPr>
                    </a:p>
                    <a:p>
                      <a:pPr marL="0" marR="0" algn="ctr" rtl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EG" sz="2400" dirty="0">
                          <a:effectLst/>
                        </a:rPr>
                        <a:t> </a:t>
                      </a:r>
                      <a:endParaRPr lang="en-US" sz="3200" dirty="0">
                        <a:effectLst/>
                      </a:endParaRPr>
                    </a:p>
                    <a:p>
                      <a:pPr marL="0" marR="0" algn="ctr" rtl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EG" sz="2400" dirty="0">
                          <a:effectLst/>
                        </a:rPr>
                        <a:t>لا ينطبق</a:t>
                      </a:r>
                      <a:endParaRPr lang="en-US" sz="3200" dirty="0">
                        <a:effectLst/>
                      </a:endParaRPr>
                    </a:p>
                    <a:p>
                      <a:pPr marL="0" marR="0" algn="ctr" rtl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EG" sz="2400" dirty="0">
                          <a:effectLst/>
                        </a:rPr>
                        <a:t>لا ينطبق</a:t>
                      </a:r>
                      <a:endParaRPr lang="en-US" sz="3200" dirty="0">
                        <a:effectLst/>
                      </a:endParaRPr>
                    </a:p>
                    <a:p>
                      <a:pPr marL="0" marR="0" algn="ctr" rtl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EG" sz="2400" dirty="0">
                          <a:effectLst/>
                        </a:rPr>
                        <a:t>لا ينطبق</a:t>
                      </a:r>
                      <a:endParaRPr lang="en-US" sz="3200" dirty="0">
                        <a:effectLst/>
                      </a:endParaRPr>
                    </a:p>
                    <a:p>
                      <a:pPr marL="0" marR="0" algn="ctr" rtl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EG" sz="2400" dirty="0">
                          <a:effectLst/>
                        </a:rPr>
                        <a:t> </a:t>
                      </a:r>
                      <a:endParaRPr lang="en-US" sz="3200" dirty="0">
                        <a:effectLst/>
                      </a:endParaRPr>
                    </a:p>
                    <a:p>
                      <a:pPr marL="0" marR="0" algn="ctr" rtl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EG" sz="2400" dirty="0">
                          <a:effectLst/>
                        </a:rPr>
                        <a:t>لا ينطبق</a:t>
                      </a:r>
                      <a:endParaRPr lang="en-US" sz="3200" dirty="0">
                        <a:effectLst/>
                      </a:endParaRPr>
                    </a:p>
                    <a:p>
                      <a:pPr marL="0" marR="0" algn="ctr" rtl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EG" sz="2400" dirty="0">
                          <a:effectLst/>
                        </a:rPr>
                        <a:t> </a:t>
                      </a:r>
                      <a:endParaRPr lang="en-US" sz="3200" dirty="0">
                        <a:effectLst/>
                      </a:endParaRPr>
                    </a:p>
                    <a:p>
                      <a:pPr marL="0" marR="0" algn="ctr" rtl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EG" sz="2400" dirty="0">
                          <a:effectLst/>
                        </a:rPr>
                        <a:t>لا ينطبق</a:t>
                      </a:r>
                      <a:endParaRPr lang="en-US" sz="3200" dirty="0">
                        <a:effectLst/>
                      </a:endParaRPr>
                    </a:p>
                    <a:p>
                      <a:pPr marL="0" marR="0" algn="ctr" rtl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EG" sz="2400" dirty="0">
                          <a:effectLst/>
                        </a:rPr>
                        <a:t> </a:t>
                      </a:r>
                      <a:endParaRPr lang="en-US" sz="3200" dirty="0">
                        <a:effectLst/>
                      </a:endParaRPr>
                    </a:p>
                    <a:p>
                      <a:pPr marL="0" marR="0" algn="ctr" rtl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EG" sz="2400" dirty="0">
                          <a:effectLst/>
                        </a:rPr>
                        <a:t>لا ينطبق</a:t>
                      </a:r>
                      <a:endParaRPr lang="en-US" sz="32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802200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6712"/>
          </a:xfrm>
        </p:spPr>
        <p:txBody>
          <a:bodyPr/>
          <a:lstStyle/>
          <a:p>
            <a:r>
              <a:rPr lang="ar-EG" b="1" dirty="0"/>
              <a:t>قائمة المعلم للكشف عن اضطرابات التواصل</a:t>
            </a:r>
            <a:endParaRPr lang="en-US" dirty="0"/>
          </a:p>
        </p:txBody>
      </p:sp>
      <p:sp>
        <p:nvSpPr>
          <p:cNvPr id="4" name="Vertical Scroll 3"/>
          <p:cNvSpPr/>
          <p:nvPr/>
        </p:nvSpPr>
        <p:spPr>
          <a:xfrm>
            <a:off x="107504" y="764704"/>
            <a:ext cx="9036496" cy="5688632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7739153"/>
              </p:ext>
            </p:extLst>
          </p:nvPr>
        </p:nvGraphicFramePr>
        <p:xfrm>
          <a:off x="809328" y="1556792"/>
          <a:ext cx="7632848" cy="4320540"/>
        </p:xfrm>
        <a:graphic>
          <a:graphicData uri="http://schemas.openxmlformats.org/drawingml/2006/table">
            <a:tbl>
              <a:tblPr rtl="1" firstRow="1" firstCol="1" bandRow="1">
                <a:tableStyleId>{F5AB1C69-6EDB-4FF4-983F-18BD219EF322}</a:tableStyleId>
              </a:tblPr>
              <a:tblGrid>
                <a:gridCol w="54041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35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009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4498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320480">
                <a:tc>
                  <a:txBody>
                    <a:bodyPr/>
                    <a:lstStyle/>
                    <a:p>
                      <a:pPr marL="0" marR="0" algn="justLow" rtl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EG" sz="3200" dirty="0">
                          <a:effectLst/>
                        </a:rPr>
                        <a:t>ب-لغة التعبير :</a:t>
                      </a:r>
                    </a:p>
                    <a:p>
                      <a:pPr marL="0" marR="0" algn="justLow" rtl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4000" dirty="0">
                        <a:effectLst/>
                      </a:endParaRPr>
                    </a:p>
                    <a:p>
                      <a:pPr marL="342900" marR="0" lvl="0" indent="-342900" algn="justLow" rtl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ar-EG" sz="3200" dirty="0">
                          <a:effectLst/>
                        </a:rPr>
                        <a:t>هل التلميذ لا يلجأ إلى التعبير</a:t>
                      </a:r>
                    </a:p>
                    <a:p>
                      <a:pPr marL="342900" marR="0" lvl="0" indent="-342900" algn="justLow" rtl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ar-EG" sz="3200" dirty="0">
                        <a:effectLst/>
                      </a:endParaRPr>
                    </a:p>
                    <a:p>
                      <a:pPr marL="0" marR="0" lvl="0" indent="0" algn="justLow" rtl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ar-EG" sz="3200" dirty="0">
                          <a:effectLst/>
                        </a:rPr>
                        <a:t> اللفظــي؟ (لا يتحدث)</a:t>
                      </a:r>
                      <a:endParaRPr lang="en-US" sz="4000" dirty="0">
                        <a:effectLst/>
                      </a:endParaRPr>
                    </a:p>
                    <a:p>
                      <a:pPr marL="342900" marR="0" lvl="0" indent="-342900" algn="justLow" rtl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ar-EG" sz="3200" dirty="0">
                        <a:effectLst/>
                      </a:endParaRPr>
                    </a:p>
                    <a:p>
                      <a:pPr marL="0" marR="0" lvl="0" indent="0" algn="justLow" rtl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ar-EG" sz="3200" dirty="0">
                          <a:effectLst/>
                        </a:rPr>
                        <a:t>2. هل يستخدم خمس كلمات على الأقل </a:t>
                      </a:r>
                    </a:p>
                    <a:p>
                      <a:pPr marL="342900" marR="0" lvl="0" indent="-342900" algn="justLow" rtl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ar-EG" sz="3200" dirty="0">
                        <a:effectLst/>
                      </a:endParaRPr>
                    </a:p>
                    <a:p>
                      <a:pPr marL="0" marR="0" lvl="0" indent="0" algn="justLow" rtl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ar-EG" sz="3200" dirty="0">
                          <a:effectLst/>
                        </a:rPr>
                        <a:t>في الجملة (في المتوسط) في أثناء </a:t>
                      </a:r>
                    </a:p>
                    <a:p>
                      <a:pPr marL="342900" marR="0" lvl="0" indent="-342900" algn="justLow" rtl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ar-EG" sz="3200" dirty="0">
                        <a:effectLst/>
                      </a:endParaRPr>
                    </a:p>
                    <a:p>
                      <a:pPr marL="0" marR="0" lvl="0" indent="0" algn="justLow" rtl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ar-EG" sz="3200" dirty="0">
                          <a:effectLst/>
                        </a:rPr>
                        <a:t>المحادثات؟</a:t>
                      </a:r>
                      <a:endParaRPr lang="en-US" sz="4000" dirty="0">
                        <a:effectLst/>
                      </a:endParaRPr>
                    </a:p>
                    <a:p>
                      <a:pPr marL="0" marR="0" lvl="0" indent="0" algn="justLow" rtl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ar-EG" sz="3200" dirty="0">
                        <a:effectLst/>
                      </a:endParaRPr>
                    </a:p>
                    <a:p>
                      <a:pPr marL="0" marR="0" lvl="0" indent="0" algn="justLow" rtl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ar-EG" sz="3200" dirty="0">
                          <a:effectLst/>
                        </a:rPr>
                        <a:t>3. هل يستخدم مفـــردات تنـاسب سنه؟</a:t>
                      </a:r>
                      <a:endParaRPr lang="en-US" sz="4000" dirty="0">
                        <a:effectLst/>
                      </a:endParaRPr>
                    </a:p>
                    <a:p>
                      <a:pPr marL="0" marR="0" lvl="0" indent="0" algn="justLow" rtl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ar-EG" sz="3200" dirty="0">
                        <a:effectLst/>
                      </a:endParaRPr>
                    </a:p>
                    <a:p>
                      <a:pPr marL="0" marR="0" lvl="0" indent="0" algn="justLow" rtl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ar-EG" sz="3200" dirty="0">
                          <a:effectLst/>
                        </a:rPr>
                        <a:t>4. هل يستخدم تركيبات لغوية تناسب </a:t>
                      </a:r>
                    </a:p>
                    <a:p>
                      <a:pPr marL="0" marR="0" lvl="0" indent="0" algn="justLow" rtl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ar-EG" sz="3200" dirty="0">
                        <a:effectLst/>
                      </a:endParaRPr>
                    </a:p>
                    <a:p>
                      <a:pPr marL="0" marR="0" lvl="0" indent="0" algn="justLow" rtl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ar-EG" sz="3200" dirty="0">
                          <a:effectLst/>
                        </a:rPr>
                        <a:t>سنه؟</a:t>
                      </a:r>
                      <a:endParaRPr lang="en-US" sz="4000" dirty="0">
                        <a:effectLst/>
                      </a:endParaRPr>
                    </a:p>
                    <a:p>
                      <a:pPr marL="0" marR="0" lvl="0" indent="0" algn="justLow" rtl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ar-EG" sz="3200" dirty="0">
                        <a:effectLst/>
                      </a:endParaRPr>
                    </a:p>
                    <a:p>
                      <a:pPr marL="0" marR="0" lvl="0" indent="0" algn="justLow" rtl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ar-EG" sz="3200" dirty="0">
                          <a:effectLst/>
                        </a:rPr>
                        <a:t>5. هل يجيب عن الأسئلة بصورة </a:t>
                      </a:r>
                    </a:p>
                    <a:p>
                      <a:pPr marL="0" marR="0" lvl="0" indent="0" algn="justLow" rtl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ar-EG" sz="3200" dirty="0">
                        <a:effectLst/>
                      </a:endParaRPr>
                    </a:p>
                    <a:p>
                      <a:pPr marL="0" marR="0" lvl="0" indent="0" algn="justLow" rtl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ar-EG" sz="3200" dirty="0">
                          <a:effectLst/>
                        </a:rPr>
                        <a:t>مناسبة؟ </a:t>
                      </a:r>
                      <a:endParaRPr lang="en-US" sz="4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4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4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4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45170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ar-EG" b="1" dirty="0"/>
              <a:t>قائمة المعلم للكشف عن اضطرابات التواصل</a:t>
            </a:r>
            <a:endParaRPr lang="en-US" dirty="0"/>
          </a:p>
        </p:txBody>
      </p:sp>
      <p:sp>
        <p:nvSpPr>
          <p:cNvPr id="4" name="Rounded Rectangular Callout 3"/>
          <p:cNvSpPr/>
          <p:nvPr/>
        </p:nvSpPr>
        <p:spPr>
          <a:xfrm>
            <a:off x="0" y="980728"/>
            <a:ext cx="9144000" cy="5688632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ar-EG" sz="2800" b="1" dirty="0"/>
          </a:p>
          <a:p>
            <a:r>
              <a:rPr lang="ar-EG" sz="2800" b="1" dirty="0"/>
              <a:t>مخارج الحروف :</a:t>
            </a:r>
            <a:endParaRPr lang="en-US" sz="2800" b="1" dirty="0"/>
          </a:p>
          <a:p>
            <a:pPr lvl="0"/>
            <a:r>
              <a:rPr lang="ar-EG" sz="2800" b="1" dirty="0"/>
              <a:t>هل التلميذ الذي يتحدث على مستوى طفل في الرابعة                    يخطئ في نطق أي من الحروف التالية : ر ز ص س ش ط ظ ع غ ف وغيرها</a:t>
            </a:r>
            <a:endParaRPr lang="en-US" sz="2800" b="1" dirty="0"/>
          </a:p>
          <a:p>
            <a:pPr lvl="0"/>
            <a:r>
              <a:rPr lang="ar-EG" sz="2800" b="1" dirty="0"/>
              <a:t>هل التلميذ الذي يتحدث على مستوى طفل في السادسة يخطئ في نطق : "ث" أو "ر" أو أي من أصوات الفقرتين السابقتين؟</a:t>
            </a:r>
            <a:endParaRPr lang="en-US" sz="2800" b="1" dirty="0"/>
          </a:p>
          <a:p>
            <a:pPr lvl="0"/>
            <a:r>
              <a:rPr lang="ar-EG" sz="2800" b="1" dirty="0"/>
              <a:t>هل يستخدم في حديثه الأصوات المتحركة (حروف العلة والحركات) بصفة أساسية؟</a:t>
            </a:r>
            <a:endParaRPr lang="en-US" sz="2800" b="1" dirty="0"/>
          </a:p>
          <a:p>
            <a:pPr lvl="0"/>
            <a:r>
              <a:rPr lang="ar-EG" sz="2800" b="1" dirty="0"/>
              <a:t>هل يسقط الحروف الساكنة في نهاية الكلمات؟</a:t>
            </a:r>
            <a:endParaRPr lang="en-US" sz="2800" b="1" dirty="0"/>
          </a:p>
          <a:p>
            <a:pPr lvl="0"/>
            <a:r>
              <a:rPr lang="ar-EG" sz="2800" b="1" dirty="0"/>
              <a:t>هل يشعر بالقلـــق حيــــال كلامــه؟</a:t>
            </a:r>
            <a:endParaRPr lang="en-US" sz="2800" b="1" dirty="0"/>
          </a:p>
          <a:p>
            <a:pPr lvl="0"/>
            <a:r>
              <a:rPr lang="ar-EG" sz="2800" b="1" dirty="0"/>
              <a:t>هل يشعر والداه بالقلق حيـــال كلامــه؟</a:t>
            </a:r>
            <a:endParaRPr lang="en-US" sz="2800" b="1" dirty="0"/>
          </a:p>
          <a:p>
            <a:pPr lvl="0"/>
            <a:r>
              <a:rPr lang="ar-EG" sz="2800" b="1" dirty="0"/>
              <a:t>هل لديه أية مشكلات جسمية في أعضاء الكلام (إنشقاق الحنك، فقدان أسنان ...الخ)؟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1222165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2630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ar-EG" b="1" dirty="0"/>
              <a:t>قائمة المعلم للكشف عن اضطرابات التواصل</a:t>
            </a:r>
            <a:endParaRPr lang="en-US" dirty="0"/>
          </a:p>
        </p:txBody>
      </p:sp>
      <p:sp>
        <p:nvSpPr>
          <p:cNvPr id="4" name="Bevel 3"/>
          <p:cNvSpPr/>
          <p:nvPr/>
        </p:nvSpPr>
        <p:spPr>
          <a:xfrm>
            <a:off x="0" y="980728"/>
            <a:ext cx="9144000" cy="5544616"/>
          </a:xfrm>
          <a:prstGeom prst="bevel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ar-EG" sz="2800" b="1" dirty="0"/>
              <a:t>الصوت :</a:t>
            </a:r>
            <a:endParaRPr lang="en-US" sz="2800" b="1" dirty="0"/>
          </a:p>
          <a:p>
            <a:pPr lvl="0"/>
            <a:r>
              <a:rPr lang="ar-EG" sz="2800" b="1" dirty="0"/>
              <a:t>هل صوتــه دائمـــاً مبحـوح؟</a:t>
            </a:r>
            <a:endParaRPr lang="en-US" sz="2800" b="1" dirty="0"/>
          </a:p>
          <a:p>
            <a:pPr lvl="0"/>
            <a:r>
              <a:rPr lang="ar-EG" sz="2800" b="1" dirty="0"/>
              <a:t>هل نبرة صوته عالية أو منخفضة بصورة غير طبيعية؟</a:t>
            </a:r>
            <a:endParaRPr lang="en-US" sz="2800" b="1" dirty="0"/>
          </a:p>
          <a:p>
            <a:pPr lvl="0"/>
            <a:r>
              <a:rPr lang="ar-EG" sz="2800" b="1" dirty="0"/>
              <a:t>هل صوته مصحوب بصوت تنفـس؟</a:t>
            </a:r>
            <a:endParaRPr lang="en-US" sz="2800" b="1" dirty="0"/>
          </a:p>
          <a:p>
            <a:pPr lvl="0"/>
            <a:r>
              <a:rPr lang="ar-EG" sz="2800" b="1" dirty="0"/>
              <a:t>هل درجة ارتفاع صوته مناسبـــة؟</a:t>
            </a:r>
            <a:endParaRPr lang="en-US" sz="2800" b="1" dirty="0"/>
          </a:p>
          <a:p>
            <a:pPr lvl="0"/>
            <a:r>
              <a:rPr lang="ar-EG" sz="2800" b="1" dirty="0"/>
              <a:t>هل يسئ استخدام صوته (التحدث بصوت عالٍ، الصياح، الغناء، النحنحة المبالغ فيها)؟</a:t>
            </a:r>
            <a:endParaRPr lang="en-US" sz="2800" b="1" dirty="0"/>
          </a:p>
          <a:p>
            <a:pPr lvl="0"/>
            <a:r>
              <a:rPr lang="ar-EG" sz="2800" b="1" dirty="0"/>
              <a:t>هل بصوته غنة أنفيــة شديــدة؟</a:t>
            </a:r>
            <a:endParaRPr lang="en-US" sz="2800" b="1" dirty="0"/>
          </a:p>
          <a:p>
            <a:pPr lvl="0"/>
            <a:r>
              <a:rPr lang="ar-EG" sz="2800" b="1" dirty="0"/>
              <a:t>هل تغيب الطبيعة الأنفية في صوته؟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4254395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994122"/>
          </a:xfrm>
        </p:spPr>
        <p:txBody>
          <a:bodyPr/>
          <a:lstStyle/>
          <a:p>
            <a:r>
              <a:rPr lang="ar-EG" b="1" dirty="0"/>
              <a:t>قائمة المعلم للكشف عن اضطرابات التواصل</a:t>
            </a:r>
            <a:endParaRPr lang="en-US" dirty="0"/>
          </a:p>
        </p:txBody>
      </p:sp>
      <p:sp>
        <p:nvSpPr>
          <p:cNvPr id="4" name="Pentagon 3"/>
          <p:cNvSpPr/>
          <p:nvPr/>
        </p:nvSpPr>
        <p:spPr>
          <a:xfrm>
            <a:off x="85356" y="1268760"/>
            <a:ext cx="8951140" cy="5472608"/>
          </a:xfrm>
          <a:prstGeom prst="homePlate">
            <a:avLst>
              <a:gd name="adj" fmla="val 16582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ar-EG" sz="3200" b="1" dirty="0">
                <a:solidFill>
                  <a:schemeClr val="tx1"/>
                </a:solidFill>
              </a:rPr>
              <a:t>الطلاقــة : </a:t>
            </a:r>
            <a:endParaRPr lang="en-US" sz="3200" b="1" dirty="0">
              <a:solidFill>
                <a:schemeClr val="tx1"/>
              </a:solidFill>
            </a:endParaRPr>
          </a:p>
          <a:p>
            <a:pPr lvl="0"/>
            <a:r>
              <a:rPr lang="ar-EG" sz="3200" b="1" dirty="0">
                <a:solidFill>
                  <a:schemeClr val="tx1"/>
                </a:solidFill>
              </a:rPr>
              <a:t>هل يكرر أو يتردد أو يمط الأصوات؟</a:t>
            </a:r>
            <a:endParaRPr lang="en-US" sz="3200" b="1" dirty="0">
              <a:solidFill>
                <a:schemeClr val="tx1"/>
              </a:solidFill>
            </a:endParaRPr>
          </a:p>
          <a:p>
            <a:pPr lvl="0"/>
            <a:r>
              <a:rPr lang="ar-EG" sz="3200" b="1" dirty="0">
                <a:solidFill>
                  <a:schemeClr val="tx1"/>
                </a:solidFill>
              </a:rPr>
              <a:t>هل يكرر أو يتردد أو يمط المقاطـع؟</a:t>
            </a:r>
            <a:endParaRPr lang="en-US" sz="3200" b="1" dirty="0">
              <a:solidFill>
                <a:schemeClr val="tx1"/>
              </a:solidFill>
            </a:endParaRPr>
          </a:p>
          <a:p>
            <a:pPr lvl="0"/>
            <a:r>
              <a:rPr lang="ar-EG" sz="3200" b="1" dirty="0">
                <a:solidFill>
                  <a:schemeClr val="tx1"/>
                </a:solidFill>
              </a:rPr>
              <a:t>هل يكرر أو يتردد أو يمط الكلمـات؟</a:t>
            </a:r>
            <a:endParaRPr lang="en-US" sz="3200" b="1" dirty="0">
              <a:solidFill>
                <a:schemeClr val="tx1"/>
              </a:solidFill>
            </a:endParaRPr>
          </a:p>
          <a:p>
            <a:pPr lvl="0"/>
            <a:r>
              <a:rPr lang="ar-EG" sz="3200" b="1" dirty="0">
                <a:solidFill>
                  <a:schemeClr val="tx1"/>
                </a:solidFill>
              </a:rPr>
              <a:t>هل يكرر أو يتردد أو يمط العبـارات؟</a:t>
            </a:r>
            <a:endParaRPr lang="en-US" sz="3200" b="1" dirty="0">
              <a:solidFill>
                <a:schemeClr val="tx1"/>
              </a:solidFill>
            </a:endParaRPr>
          </a:p>
          <a:p>
            <a:pPr lvl="0"/>
            <a:r>
              <a:rPr lang="ar-EG" sz="3200" b="1" dirty="0">
                <a:solidFill>
                  <a:schemeClr val="tx1"/>
                </a:solidFill>
              </a:rPr>
              <a:t>هل يجد مشقة في محاولته إخراج الكلمات (يضغط شدقيه، يرمش، تتصلب عضلات عنقه)؟</a:t>
            </a:r>
            <a:endParaRPr lang="en-US" sz="3200" b="1" dirty="0">
              <a:solidFill>
                <a:schemeClr val="tx1"/>
              </a:solidFill>
            </a:endParaRPr>
          </a:p>
          <a:p>
            <a:pPr lvl="0"/>
            <a:r>
              <a:rPr lang="ar-EG" sz="3200" b="1" dirty="0">
                <a:solidFill>
                  <a:schemeClr val="tx1"/>
                </a:solidFill>
              </a:rPr>
              <a:t>هل يشعر بالقلق حيال تعسر الكلمات على لسانــــه؟</a:t>
            </a:r>
            <a:endParaRPr lang="en-US" sz="3200" b="1" dirty="0">
              <a:solidFill>
                <a:schemeClr val="tx1"/>
              </a:solidFill>
            </a:endParaRPr>
          </a:p>
          <a:p>
            <a:r>
              <a:rPr lang="ar-EG" sz="3200" b="1" dirty="0">
                <a:solidFill>
                  <a:schemeClr val="tx1"/>
                </a:solidFill>
              </a:rPr>
              <a:t>هل يشعر والداه بالقلق حيال تعسر الكلمات على لسانه؟</a:t>
            </a:r>
            <a:endParaRPr lang="en-US" sz="3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30103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92696"/>
          </a:xfrm>
        </p:spPr>
        <p:txBody>
          <a:bodyPr>
            <a:noAutofit/>
          </a:bodyPr>
          <a:lstStyle/>
          <a:p>
            <a:r>
              <a:rPr lang="ar-EG" sz="3200" b="1" dirty="0"/>
              <a:t>ثالثا: معايير اختيار استراتيجيات تعليم وتعلم المعاقين سمعيا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OM" sz="8000" b="1" dirty="0"/>
              <a:t>ما هي معايير اختيار أدوات التقويم المناسبة للمعاقين سمعيا؟</a:t>
            </a:r>
            <a:endParaRPr lang="ar-EG" sz="80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107504" y="332656"/>
            <a:ext cx="8928991" cy="6408711"/>
            <a:chOff x="1365" y="4020"/>
            <a:chExt cx="8670" cy="6045"/>
          </a:xfrm>
        </p:grpSpPr>
        <p:sp>
          <p:nvSpPr>
            <p:cNvPr id="5" name="Text Box 82"/>
            <p:cNvSpPr txBox="1">
              <a:spLocks noChangeArrowheads="1"/>
            </p:cNvSpPr>
            <p:nvPr/>
          </p:nvSpPr>
          <p:spPr bwMode="auto">
            <a:xfrm>
              <a:off x="4485" y="4020"/>
              <a:ext cx="2490" cy="705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algn="ctr" rtl="1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ar-SA" sz="3200" b="1">
                  <a:effectLst/>
                  <a:latin typeface="Calibri"/>
                  <a:ea typeface="Calibri"/>
                  <a:cs typeface="Simplified Arabic"/>
                </a:rPr>
                <a:t>أنواع التقويم</a:t>
              </a:r>
              <a:endParaRPr lang="en-US" sz="2400" b="1">
                <a:effectLst/>
                <a:latin typeface="Calibri"/>
                <a:ea typeface="Calibri"/>
                <a:cs typeface="Arial"/>
              </a:endParaRPr>
            </a:p>
          </p:txBody>
        </p:sp>
        <p:sp>
          <p:nvSpPr>
            <p:cNvPr id="6" name="Text Box 83"/>
            <p:cNvSpPr txBox="1">
              <a:spLocks noChangeArrowheads="1"/>
            </p:cNvSpPr>
            <p:nvPr/>
          </p:nvSpPr>
          <p:spPr bwMode="auto">
            <a:xfrm>
              <a:off x="8115" y="5430"/>
              <a:ext cx="1770" cy="705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algn="ctr" rtl="1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ar-SA" sz="3200" b="1">
                  <a:effectLst/>
                  <a:latin typeface="Calibri"/>
                  <a:ea typeface="Calibri"/>
                  <a:cs typeface="Simplified Arabic"/>
                </a:rPr>
                <a:t>للتسكين</a:t>
              </a:r>
              <a:endParaRPr lang="en-US" sz="2400" b="1">
                <a:effectLst/>
                <a:latin typeface="Calibri"/>
                <a:ea typeface="Calibri"/>
                <a:cs typeface="Arial"/>
              </a:endParaRPr>
            </a:p>
          </p:txBody>
        </p:sp>
        <p:sp>
          <p:nvSpPr>
            <p:cNvPr id="7" name="Text Box 84"/>
            <p:cNvSpPr txBox="1">
              <a:spLocks noChangeArrowheads="1"/>
            </p:cNvSpPr>
            <p:nvPr/>
          </p:nvSpPr>
          <p:spPr bwMode="auto">
            <a:xfrm>
              <a:off x="5925" y="5430"/>
              <a:ext cx="1770" cy="705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algn="ctr" rtl="1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ar-SA" sz="3200" b="1">
                  <a:effectLst/>
                  <a:latin typeface="Calibri"/>
                  <a:ea typeface="Calibri"/>
                  <a:cs typeface="Simplified Arabic"/>
                </a:rPr>
                <a:t>البنائي </a:t>
              </a:r>
              <a:endParaRPr lang="en-US" sz="2400" b="1">
                <a:effectLst/>
                <a:latin typeface="Calibri"/>
                <a:ea typeface="Calibri"/>
                <a:cs typeface="Arial"/>
              </a:endParaRPr>
            </a:p>
          </p:txBody>
        </p:sp>
        <p:sp>
          <p:nvSpPr>
            <p:cNvPr id="8" name="Text Box 85"/>
            <p:cNvSpPr txBox="1">
              <a:spLocks noChangeArrowheads="1"/>
            </p:cNvSpPr>
            <p:nvPr/>
          </p:nvSpPr>
          <p:spPr bwMode="auto">
            <a:xfrm>
              <a:off x="3735" y="5430"/>
              <a:ext cx="1770" cy="705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algn="ctr" rtl="1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ar-SA" sz="3200" b="1">
                  <a:effectLst/>
                  <a:latin typeface="Calibri"/>
                  <a:ea typeface="Calibri"/>
                  <a:cs typeface="Simplified Arabic"/>
                </a:rPr>
                <a:t>التشخيصي</a:t>
              </a:r>
              <a:endParaRPr lang="en-US" sz="2400" b="1">
                <a:effectLst/>
                <a:latin typeface="Calibri"/>
                <a:ea typeface="Calibri"/>
                <a:cs typeface="Arial"/>
              </a:endParaRPr>
            </a:p>
          </p:txBody>
        </p:sp>
        <p:sp>
          <p:nvSpPr>
            <p:cNvPr id="9" name="Text Box 86"/>
            <p:cNvSpPr txBox="1">
              <a:spLocks noChangeArrowheads="1"/>
            </p:cNvSpPr>
            <p:nvPr/>
          </p:nvSpPr>
          <p:spPr bwMode="auto">
            <a:xfrm>
              <a:off x="1545" y="5430"/>
              <a:ext cx="1770" cy="705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algn="ctr" rtl="1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ar-SA" sz="3200" b="1">
                  <a:effectLst/>
                  <a:latin typeface="Calibri"/>
                  <a:ea typeface="Calibri"/>
                  <a:cs typeface="Simplified Arabic"/>
                </a:rPr>
                <a:t>النهائي</a:t>
              </a:r>
              <a:endParaRPr lang="en-US" sz="2400" b="1">
                <a:effectLst/>
                <a:latin typeface="Calibri"/>
                <a:ea typeface="Calibri"/>
                <a:cs typeface="Arial"/>
              </a:endParaRPr>
            </a:p>
          </p:txBody>
        </p:sp>
        <p:cxnSp>
          <p:nvCxnSpPr>
            <p:cNvPr id="10" name="AutoShape 87"/>
            <p:cNvCxnSpPr>
              <a:cxnSpLocks noChangeShapeType="1"/>
            </p:cNvCxnSpPr>
            <p:nvPr/>
          </p:nvCxnSpPr>
          <p:spPr bwMode="auto">
            <a:xfrm>
              <a:off x="6285" y="4725"/>
              <a:ext cx="2760" cy="705"/>
            </a:xfrm>
            <a:prstGeom prst="straightConnector1">
              <a:avLst/>
            </a:prstGeom>
            <a:ln>
              <a:headEnd/>
              <a:tailEnd type="triangle" w="med" len="med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</p:cxnSp>
        <p:cxnSp>
          <p:nvCxnSpPr>
            <p:cNvPr id="11" name="AutoShape 88"/>
            <p:cNvCxnSpPr>
              <a:cxnSpLocks noChangeShapeType="1"/>
            </p:cNvCxnSpPr>
            <p:nvPr/>
          </p:nvCxnSpPr>
          <p:spPr bwMode="auto">
            <a:xfrm flipH="1">
              <a:off x="2445" y="4725"/>
              <a:ext cx="2895" cy="705"/>
            </a:xfrm>
            <a:prstGeom prst="straightConnector1">
              <a:avLst/>
            </a:prstGeom>
            <a:ln>
              <a:headEnd/>
              <a:tailEnd type="triangle" w="med" len="med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</p:cxnSp>
        <p:cxnSp>
          <p:nvCxnSpPr>
            <p:cNvPr id="12" name="AutoShape 89"/>
            <p:cNvCxnSpPr>
              <a:cxnSpLocks noChangeShapeType="1"/>
            </p:cNvCxnSpPr>
            <p:nvPr/>
          </p:nvCxnSpPr>
          <p:spPr bwMode="auto">
            <a:xfrm>
              <a:off x="6120" y="4725"/>
              <a:ext cx="510" cy="705"/>
            </a:xfrm>
            <a:prstGeom prst="straightConnector1">
              <a:avLst/>
            </a:prstGeom>
            <a:ln>
              <a:headEnd/>
              <a:tailEnd type="triangle" w="med" len="med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</p:cxnSp>
        <p:cxnSp>
          <p:nvCxnSpPr>
            <p:cNvPr id="13" name="AutoShape 90"/>
            <p:cNvCxnSpPr>
              <a:cxnSpLocks noChangeShapeType="1"/>
            </p:cNvCxnSpPr>
            <p:nvPr/>
          </p:nvCxnSpPr>
          <p:spPr bwMode="auto">
            <a:xfrm flipH="1">
              <a:off x="4785" y="4725"/>
              <a:ext cx="930" cy="705"/>
            </a:xfrm>
            <a:prstGeom prst="straightConnector1">
              <a:avLst/>
            </a:prstGeom>
            <a:ln>
              <a:headEnd/>
              <a:tailEnd type="triangle" w="med" len="med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</p:cxnSp>
        <p:sp>
          <p:nvSpPr>
            <p:cNvPr id="14" name="Text Box 91"/>
            <p:cNvSpPr txBox="1">
              <a:spLocks noChangeArrowheads="1"/>
            </p:cNvSpPr>
            <p:nvPr/>
          </p:nvSpPr>
          <p:spPr bwMode="auto">
            <a:xfrm>
              <a:off x="8055" y="6840"/>
              <a:ext cx="1980" cy="3225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algn="justLow" rtl="1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ar-SA" sz="2400" b="1">
                  <a:effectLst/>
                  <a:latin typeface="Calibri"/>
                  <a:ea typeface="Calibri"/>
                  <a:cs typeface="Simplified Arabic"/>
                </a:rPr>
                <a:t>يحدد أداء التلميذ عند بدء التعليم، ويتطلب جمع المعلومات، وإجراء المقابلات، والملاحظة المباشرة للتلاميذ </a:t>
              </a:r>
              <a:endParaRPr lang="en-US" sz="2400" b="1">
                <a:effectLst/>
                <a:latin typeface="Calibri"/>
                <a:ea typeface="Calibri"/>
                <a:cs typeface="Arial"/>
              </a:endParaRPr>
            </a:p>
          </p:txBody>
        </p:sp>
        <p:sp>
          <p:nvSpPr>
            <p:cNvPr id="15" name="Text Box 92"/>
            <p:cNvSpPr txBox="1">
              <a:spLocks noChangeArrowheads="1"/>
            </p:cNvSpPr>
            <p:nvPr/>
          </p:nvSpPr>
          <p:spPr bwMode="auto">
            <a:xfrm>
              <a:off x="5820" y="6840"/>
              <a:ext cx="1980" cy="3225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algn="justLow" rtl="1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ar-SA" sz="2400" b="1">
                  <a:effectLst/>
                  <a:latin typeface="Calibri"/>
                  <a:ea typeface="Calibri"/>
                  <a:cs typeface="Simplified Arabic"/>
                </a:rPr>
                <a:t>مصاحبة لكل خطوة من خطوات التدريس ويحدد مدى استيعاب التلاميذ وفهمهم لموضوع الدرس أو اكتسابهم المهارة.</a:t>
              </a:r>
              <a:endParaRPr lang="en-US" sz="2400" b="1">
                <a:effectLst/>
                <a:latin typeface="Calibri"/>
                <a:ea typeface="Calibri"/>
                <a:cs typeface="Arial"/>
              </a:endParaRPr>
            </a:p>
          </p:txBody>
        </p:sp>
        <p:sp>
          <p:nvSpPr>
            <p:cNvPr id="16" name="Text Box 93"/>
            <p:cNvSpPr txBox="1">
              <a:spLocks noChangeArrowheads="1"/>
            </p:cNvSpPr>
            <p:nvPr/>
          </p:nvSpPr>
          <p:spPr bwMode="auto">
            <a:xfrm>
              <a:off x="3570" y="6840"/>
              <a:ext cx="1980" cy="3225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algn="justLow" rtl="1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ar-SA" sz="2400" b="1">
                  <a:effectLst/>
                  <a:latin typeface="Calibri"/>
                  <a:ea typeface="Calibri"/>
                  <a:cs typeface="Simplified Arabic"/>
                </a:rPr>
                <a:t>تشخيص صعوبات تعلم التلاميذ وتحديد العقوبات التي تقف في سبيل تحقيق الأهداف الإجرائية المحددة.</a:t>
              </a:r>
              <a:endParaRPr lang="en-US" sz="2400" b="1">
                <a:effectLst/>
                <a:latin typeface="Calibri"/>
                <a:ea typeface="Calibri"/>
                <a:cs typeface="Arial"/>
              </a:endParaRPr>
            </a:p>
          </p:txBody>
        </p:sp>
        <p:sp>
          <p:nvSpPr>
            <p:cNvPr id="17" name="Text Box 94"/>
            <p:cNvSpPr txBox="1">
              <a:spLocks noChangeArrowheads="1"/>
            </p:cNvSpPr>
            <p:nvPr/>
          </p:nvSpPr>
          <p:spPr bwMode="auto">
            <a:xfrm>
              <a:off x="1365" y="6840"/>
              <a:ext cx="1980" cy="3225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algn="justLow" rtl="1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ar-SA" sz="2400" b="1">
                  <a:effectLst/>
                  <a:latin typeface="Calibri"/>
                  <a:ea typeface="Calibri"/>
                  <a:cs typeface="Simplified Arabic"/>
                </a:rPr>
                <a:t>ويتم في نهاية الفصل الدراسي أو العام الدراسية ويتم من خلالها تحديد ما وصل إليه التلميذ مدى ما حققه من أهداف تعليمية.</a:t>
              </a:r>
              <a:endParaRPr lang="en-US" sz="2400" b="1">
                <a:effectLst/>
                <a:latin typeface="Calibri"/>
                <a:ea typeface="Calibri"/>
                <a:cs typeface="Arial"/>
              </a:endParaRPr>
            </a:p>
          </p:txBody>
        </p:sp>
        <p:cxnSp>
          <p:nvCxnSpPr>
            <p:cNvPr id="18" name="AutoShape 95"/>
            <p:cNvCxnSpPr>
              <a:cxnSpLocks noChangeShapeType="1"/>
            </p:cNvCxnSpPr>
            <p:nvPr/>
          </p:nvCxnSpPr>
          <p:spPr bwMode="auto">
            <a:xfrm>
              <a:off x="9045" y="6135"/>
              <a:ext cx="0" cy="705"/>
            </a:xfrm>
            <a:prstGeom prst="straightConnector1">
              <a:avLst/>
            </a:prstGeom>
            <a:ln>
              <a:headEnd/>
              <a:tailEnd type="triangle" w="med" len="med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</p:cxnSp>
        <p:cxnSp>
          <p:nvCxnSpPr>
            <p:cNvPr id="19" name="AutoShape 96"/>
            <p:cNvCxnSpPr>
              <a:cxnSpLocks noChangeShapeType="1"/>
            </p:cNvCxnSpPr>
            <p:nvPr/>
          </p:nvCxnSpPr>
          <p:spPr bwMode="auto">
            <a:xfrm>
              <a:off x="6810" y="6120"/>
              <a:ext cx="0" cy="705"/>
            </a:xfrm>
            <a:prstGeom prst="straightConnector1">
              <a:avLst/>
            </a:prstGeom>
            <a:ln>
              <a:headEnd/>
              <a:tailEnd type="triangle" w="med" len="med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</p:cxnSp>
        <p:cxnSp>
          <p:nvCxnSpPr>
            <p:cNvPr id="20" name="AutoShape 97"/>
            <p:cNvCxnSpPr>
              <a:cxnSpLocks noChangeShapeType="1"/>
            </p:cNvCxnSpPr>
            <p:nvPr/>
          </p:nvCxnSpPr>
          <p:spPr bwMode="auto">
            <a:xfrm>
              <a:off x="4575" y="6135"/>
              <a:ext cx="0" cy="705"/>
            </a:xfrm>
            <a:prstGeom prst="straightConnector1">
              <a:avLst/>
            </a:prstGeom>
            <a:ln>
              <a:headEnd/>
              <a:tailEnd type="triangle" w="med" len="med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</p:cxnSp>
        <p:cxnSp>
          <p:nvCxnSpPr>
            <p:cNvPr id="21" name="AutoShape 98"/>
            <p:cNvCxnSpPr>
              <a:cxnSpLocks noChangeShapeType="1"/>
            </p:cNvCxnSpPr>
            <p:nvPr/>
          </p:nvCxnSpPr>
          <p:spPr bwMode="auto">
            <a:xfrm>
              <a:off x="2385" y="6135"/>
              <a:ext cx="0" cy="705"/>
            </a:xfrm>
            <a:prstGeom prst="straightConnector1">
              <a:avLst/>
            </a:prstGeom>
            <a:ln>
              <a:headEnd/>
              <a:tailEnd type="triangle" w="med" len="med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</p:cxnSp>
      </p:grpSp>
    </p:spTree>
    <p:extLst>
      <p:ext uri="{BB962C8B-B14F-4D97-AF65-F5344CB8AC3E}">
        <p14:creationId xmlns:p14="http://schemas.microsoft.com/office/powerpoint/2010/main" val="11643649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792088"/>
          </a:xfrm>
        </p:spPr>
        <p:txBody>
          <a:bodyPr>
            <a:noAutofit/>
          </a:bodyPr>
          <a:lstStyle/>
          <a:p>
            <a:r>
              <a:rPr lang="ar-EG" sz="5400" b="1" dirty="0"/>
              <a:t>أسس التقويم</a:t>
            </a:r>
            <a:endParaRPr lang="en-US" sz="54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95239386"/>
              </p:ext>
            </p:extLst>
          </p:nvPr>
        </p:nvGraphicFramePr>
        <p:xfrm>
          <a:off x="-180528" y="836712"/>
          <a:ext cx="9577064" cy="6021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272518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648072"/>
          </a:xfrm>
        </p:spPr>
        <p:txBody>
          <a:bodyPr>
            <a:normAutofit fontScale="90000"/>
          </a:bodyPr>
          <a:lstStyle/>
          <a:p>
            <a:r>
              <a:rPr lang="ar-EG" sz="4800" b="1" dirty="0"/>
              <a:t>أنواع الاختبارات</a:t>
            </a:r>
            <a:endParaRPr lang="en-US" sz="4800" b="1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0195086"/>
              </p:ext>
            </p:extLst>
          </p:nvPr>
        </p:nvGraphicFramePr>
        <p:xfrm>
          <a:off x="0" y="836712"/>
          <a:ext cx="9144000" cy="57606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312452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111BFC-6535-4834-9DCD-3347323E38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EG" sz="6600" dirty="0"/>
              <a:t>نشاط مهم</a:t>
            </a:r>
            <a:endParaRPr lang="en-US" sz="6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D50194-21A7-42C6-96B0-A348D24195AC}"/>
              </a:ext>
            </a:extLst>
          </p:cNvPr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 fontScale="92500" lnSpcReduction="10000"/>
          </a:bodyPr>
          <a:lstStyle/>
          <a:p>
            <a:r>
              <a:rPr lang="ar-EG" sz="4000" b="1" dirty="0"/>
              <a:t>أعد 5 أسئلة مناسبة في كل نوع من أنواع الأسئلة التي يمكن استخدامها مع المعاقين سمعيا في مجال تخصصك</a:t>
            </a:r>
          </a:p>
          <a:p>
            <a:endParaRPr lang="ar-EG" sz="4000" b="1" dirty="0"/>
          </a:p>
          <a:p>
            <a:endParaRPr lang="ar-EG" sz="4000" b="1" dirty="0"/>
          </a:p>
          <a:p>
            <a:r>
              <a:rPr lang="ar-EG" sz="4000" b="1" dirty="0"/>
              <a:t>أعد خمس أسئلة في كل مستوى من مستويات المجال المعرفي والمهاري والوجداني تتناسب مع المعاقين سمعيا في مجال تخصصك العلمي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5007634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720691"/>
            <a:ext cx="9144000" cy="45166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Low">
              <a:lnSpc>
                <a:spcPts val="1500"/>
              </a:lnSpc>
              <a:buFont typeface="Times New Roman"/>
              <a:buChar char="-"/>
            </a:pPr>
            <a:r>
              <a:rPr lang="ar-EG" sz="3600" b="1" dirty="0"/>
              <a:t>وفر مكاناً مناسباً للجلوس : يجب أن يجلس التلميذ قريباً </a:t>
            </a:r>
          </a:p>
          <a:p>
            <a:pPr marL="342900" lvl="0" indent="-342900" algn="justLow">
              <a:lnSpc>
                <a:spcPts val="1500"/>
              </a:lnSpc>
              <a:buFont typeface="Times New Roman"/>
              <a:buChar char="-"/>
            </a:pPr>
            <a:endParaRPr lang="ar-EG" sz="3600" b="1" dirty="0"/>
          </a:p>
          <a:p>
            <a:pPr lvl="0" algn="justLow">
              <a:lnSpc>
                <a:spcPts val="1500"/>
              </a:lnSpc>
            </a:pPr>
            <a:r>
              <a:rPr lang="ar-EG" sz="3600" b="1" dirty="0"/>
              <a:t>من المعلم وبعيداً عن الضوضاء المحيطة، وتتاح للتلميذ </a:t>
            </a:r>
          </a:p>
          <a:p>
            <a:pPr lvl="0" algn="justLow">
              <a:lnSpc>
                <a:spcPts val="1500"/>
              </a:lnSpc>
            </a:pPr>
            <a:endParaRPr lang="ar-EG" sz="3600" b="1" dirty="0"/>
          </a:p>
          <a:p>
            <a:pPr lvl="0" algn="justLow">
              <a:lnSpc>
                <a:spcPts val="1500"/>
              </a:lnSpc>
            </a:pPr>
            <a:r>
              <a:rPr lang="ar-EG" sz="3600" b="1" dirty="0"/>
              <a:t>فرصة أفضل للمتابعة والمشاركة في نشاطات الفصل إذا </a:t>
            </a:r>
          </a:p>
          <a:p>
            <a:pPr lvl="0" algn="justLow">
              <a:lnSpc>
                <a:spcPts val="1500"/>
              </a:lnSpc>
            </a:pPr>
            <a:endParaRPr lang="ar-EG" sz="3600" b="1" dirty="0"/>
          </a:p>
          <a:p>
            <a:pPr lvl="0" algn="justLow">
              <a:lnSpc>
                <a:spcPts val="1500"/>
              </a:lnSpc>
            </a:pPr>
            <a:r>
              <a:rPr lang="ar-EG" sz="3600" b="1" dirty="0"/>
              <a:t>اعتمد المعلم نظاماً مرناً يمكنه من تغيير مكان جلوس التلميذ </a:t>
            </a:r>
          </a:p>
          <a:p>
            <a:pPr lvl="0" algn="justLow">
              <a:lnSpc>
                <a:spcPts val="1500"/>
              </a:lnSpc>
            </a:pPr>
            <a:endParaRPr lang="ar-EG" sz="3600" b="1" dirty="0"/>
          </a:p>
          <a:p>
            <a:pPr lvl="0" algn="justLow">
              <a:lnSpc>
                <a:spcPts val="1500"/>
              </a:lnSpc>
            </a:pPr>
            <a:r>
              <a:rPr lang="ar-EG" sz="3600" b="1" dirty="0"/>
              <a:t>وفق نوعية النشاط القائم في كل حصة، ويتعين أن يجلس </a:t>
            </a:r>
          </a:p>
          <a:p>
            <a:pPr lvl="0" algn="justLow">
              <a:lnSpc>
                <a:spcPts val="1500"/>
              </a:lnSpc>
            </a:pPr>
            <a:endParaRPr lang="ar-EG" sz="3600" b="1" dirty="0"/>
          </a:p>
          <a:p>
            <a:pPr lvl="0" algn="justLow">
              <a:lnSpc>
                <a:spcPts val="1500"/>
              </a:lnSpc>
            </a:pPr>
            <a:r>
              <a:rPr lang="ar-EG" sz="3600" b="1" dirty="0"/>
              <a:t>ضعاف السمع حيث يمكن الاستفادة المثلى من مساعدات </a:t>
            </a:r>
          </a:p>
          <a:p>
            <a:pPr lvl="0" algn="justLow">
              <a:lnSpc>
                <a:spcPts val="1500"/>
              </a:lnSpc>
            </a:pPr>
            <a:endParaRPr lang="ar-EG" sz="3600" b="1" dirty="0"/>
          </a:p>
          <a:p>
            <a:pPr lvl="0" algn="justLow">
              <a:lnSpc>
                <a:spcPts val="1500"/>
              </a:lnSpc>
            </a:pPr>
            <a:r>
              <a:rPr lang="ar-EG" sz="3600" b="1" dirty="0"/>
              <a:t>السمع.</a:t>
            </a:r>
            <a:endParaRPr lang="en-US" sz="3600" b="1" dirty="0"/>
          </a:p>
          <a:p>
            <a:pPr marL="342900" lvl="0" indent="-342900" algn="justLow">
              <a:lnSpc>
                <a:spcPts val="1500"/>
              </a:lnSpc>
              <a:buFont typeface="Times New Roman"/>
              <a:buChar char="-"/>
            </a:pPr>
            <a:endParaRPr lang="en-US" sz="3600" b="1" dirty="0"/>
          </a:p>
          <a:p>
            <a:pPr marL="342900" lvl="0" indent="-342900" algn="justLow">
              <a:lnSpc>
                <a:spcPts val="1500"/>
              </a:lnSpc>
              <a:buFont typeface="Times New Roman"/>
              <a:buChar char="-"/>
            </a:pPr>
            <a:endParaRPr lang="ar-EG" sz="3600" b="1" dirty="0"/>
          </a:p>
          <a:p>
            <a:pPr marL="342900" lvl="0" indent="-342900" algn="justLow">
              <a:lnSpc>
                <a:spcPts val="1500"/>
              </a:lnSpc>
              <a:buFont typeface="Times New Roman"/>
              <a:buChar char="-"/>
            </a:pPr>
            <a:r>
              <a:rPr lang="ar-EG" sz="3600" b="1" dirty="0"/>
              <a:t>قد يمثل النشاط الجماعي مشكلات خاصة : قد لا يستطيع </a:t>
            </a:r>
          </a:p>
          <a:p>
            <a:pPr marL="342900" lvl="0" indent="-342900" algn="justLow">
              <a:lnSpc>
                <a:spcPts val="1500"/>
              </a:lnSpc>
              <a:buFont typeface="Times New Roman"/>
              <a:buChar char="-"/>
            </a:pPr>
            <a:endParaRPr lang="ar-EG" sz="3600" b="1" dirty="0"/>
          </a:p>
          <a:p>
            <a:pPr marL="342900" lvl="0" indent="-342900" algn="justLow">
              <a:lnSpc>
                <a:spcPts val="1500"/>
              </a:lnSpc>
              <a:buFont typeface="Times New Roman"/>
              <a:buChar char="-"/>
            </a:pPr>
            <a:r>
              <a:rPr lang="ar-EG" sz="3600" b="1" dirty="0"/>
              <a:t>التلميذ رؤية كل أعضاء الفريق بحيث يتمكن من قراءة </a:t>
            </a:r>
          </a:p>
          <a:p>
            <a:pPr marL="342900" lvl="0" indent="-342900" algn="justLow">
              <a:lnSpc>
                <a:spcPts val="1500"/>
              </a:lnSpc>
              <a:buFont typeface="Times New Roman"/>
              <a:buChar char="-"/>
            </a:pPr>
            <a:endParaRPr lang="ar-EG" sz="3600" b="1" dirty="0"/>
          </a:p>
          <a:p>
            <a:pPr lvl="0" algn="justLow">
              <a:lnSpc>
                <a:spcPts val="1500"/>
              </a:lnSpc>
            </a:pPr>
            <a:r>
              <a:rPr lang="ar-EG" sz="3600" b="1" dirty="0"/>
              <a:t>إشارات الكلام، كما أن النشاطات الجماعية قد تنتج </a:t>
            </a:r>
          </a:p>
          <a:p>
            <a:pPr marL="342900" lvl="0" indent="-342900" algn="justLow">
              <a:lnSpc>
                <a:spcPts val="1500"/>
              </a:lnSpc>
              <a:buFont typeface="Times New Roman"/>
              <a:buChar char="-"/>
            </a:pPr>
            <a:endParaRPr lang="ar-EG" sz="3600" b="1" dirty="0"/>
          </a:p>
          <a:p>
            <a:pPr lvl="0" algn="justLow">
              <a:lnSpc>
                <a:spcPts val="1500"/>
              </a:lnSpc>
            </a:pPr>
            <a:r>
              <a:rPr lang="ar-EG" sz="3600" b="1" dirty="0"/>
              <a:t>ضوضاء محيطة بمعدلات أعلى من المعتاد.</a:t>
            </a:r>
            <a:endParaRPr lang="en-US" sz="3600" b="1" dirty="0"/>
          </a:p>
          <a:p>
            <a:pPr marL="342900" lvl="0" indent="-342900" algn="justLow">
              <a:lnSpc>
                <a:spcPts val="1500"/>
              </a:lnSpc>
              <a:buFont typeface="Times New Roman"/>
              <a:buChar char="-"/>
            </a:pPr>
            <a:endParaRPr lang="en-US" sz="3600" b="1" dirty="0"/>
          </a:p>
        </p:txBody>
      </p:sp>
      <p:sp>
        <p:nvSpPr>
          <p:cNvPr id="5" name="Cloud 4"/>
          <p:cNvSpPr/>
          <p:nvPr/>
        </p:nvSpPr>
        <p:spPr>
          <a:xfrm>
            <a:off x="1043608" y="116632"/>
            <a:ext cx="7920879" cy="1346448"/>
          </a:xfrm>
          <a:prstGeom prst="cloud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EG" sz="3200" b="1" dirty="0"/>
              <a:t>اقتراحات لمعلمي المعاقين سمعيا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26362536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loud 3"/>
          <p:cNvSpPr/>
          <p:nvPr/>
        </p:nvSpPr>
        <p:spPr>
          <a:xfrm>
            <a:off x="0" y="0"/>
            <a:ext cx="9324528" cy="6669360"/>
          </a:xfrm>
          <a:prstGeom prst="cloud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 algn="justLow">
              <a:lnSpc>
                <a:spcPts val="1500"/>
              </a:lnSpc>
              <a:buFont typeface="Times New Roman"/>
              <a:buChar char="-"/>
            </a:pPr>
            <a:r>
              <a:rPr lang="ar-EG" sz="2800" b="1" dirty="0"/>
              <a:t>واجه التلميذ حين تتحدث وتأكد من أنه ينظر إليك </a:t>
            </a:r>
          </a:p>
          <a:p>
            <a:pPr lvl="0" algn="justLow">
              <a:lnSpc>
                <a:spcPts val="1500"/>
              </a:lnSpc>
            </a:pPr>
            <a:endParaRPr lang="ar-EG" sz="2800" b="1" dirty="0"/>
          </a:p>
          <a:p>
            <a:pPr lvl="0" algn="justLow">
              <a:lnSpc>
                <a:spcPts val="1500"/>
              </a:lnSpc>
            </a:pPr>
            <a:r>
              <a:rPr lang="ar-EG" sz="2800" b="1" dirty="0"/>
              <a:t>فقد يستطيع التلاميذ الآخرون الاستماع بينما </a:t>
            </a:r>
          </a:p>
          <a:p>
            <a:pPr lvl="0" algn="justLow">
              <a:lnSpc>
                <a:spcPts val="1500"/>
              </a:lnSpc>
            </a:pPr>
            <a:endParaRPr lang="ar-EG" sz="2800" b="1" dirty="0"/>
          </a:p>
          <a:p>
            <a:pPr lvl="0" algn="justLow">
              <a:lnSpc>
                <a:spcPts val="1500"/>
              </a:lnSpc>
            </a:pPr>
            <a:r>
              <a:rPr lang="ar-EG" sz="2800" b="1" dirty="0"/>
              <a:t>ينظرون إلى دفاترهم أو وهم يسجلون ملاحظاتهم </a:t>
            </a:r>
          </a:p>
          <a:p>
            <a:pPr marL="342900" lvl="0" indent="-342900" algn="justLow">
              <a:lnSpc>
                <a:spcPts val="1500"/>
              </a:lnSpc>
              <a:buFont typeface="Times New Roman"/>
              <a:buChar char="-"/>
            </a:pPr>
            <a:endParaRPr lang="ar-EG" sz="2800" b="1" dirty="0"/>
          </a:p>
          <a:p>
            <a:pPr lvl="0" algn="justLow">
              <a:lnSpc>
                <a:spcPts val="1500"/>
              </a:lnSpc>
            </a:pPr>
            <a:r>
              <a:rPr lang="ar-EG" sz="2800" b="1" dirty="0"/>
              <a:t>أو بينما تواجه أنت السبورة، ولكن ضعاف السمع </a:t>
            </a:r>
          </a:p>
          <a:p>
            <a:pPr marL="342900" lvl="0" indent="-342900" algn="justLow">
              <a:lnSpc>
                <a:spcPts val="1500"/>
              </a:lnSpc>
              <a:buFont typeface="Times New Roman"/>
              <a:buChar char="-"/>
            </a:pPr>
            <a:endParaRPr lang="ar-EG" sz="2800" b="1" dirty="0"/>
          </a:p>
          <a:p>
            <a:pPr lvl="0" algn="justLow">
              <a:lnSpc>
                <a:spcPts val="1500"/>
              </a:lnSpc>
            </a:pPr>
            <a:r>
              <a:rPr lang="ar-EG" sz="2800" b="1" dirty="0"/>
              <a:t>يحتاجون مراقبة المتحدث.</a:t>
            </a:r>
          </a:p>
          <a:p>
            <a:pPr marL="342900" lvl="0" indent="-342900" algn="justLow">
              <a:lnSpc>
                <a:spcPts val="1500"/>
              </a:lnSpc>
              <a:buFont typeface="Times New Roman"/>
              <a:buChar char="-"/>
            </a:pPr>
            <a:endParaRPr lang="en-US" sz="2800" b="1" dirty="0"/>
          </a:p>
          <a:p>
            <a:pPr marL="342900" lvl="0" indent="-342900" algn="justLow">
              <a:lnSpc>
                <a:spcPts val="1500"/>
              </a:lnSpc>
              <a:buFont typeface="Times New Roman"/>
              <a:buChar char="-"/>
            </a:pPr>
            <a:r>
              <a:rPr lang="ar-EG" sz="2800" b="1" dirty="0"/>
              <a:t>وفر نسخة مكتوبة من التعليمات والملخصات : </a:t>
            </a:r>
          </a:p>
          <a:p>
            <a:pPr marL="342900" lvl="0" indent="-342900" algn="justLow">
              <a:lnSpc>
                <a:spcPts val="1500"/>
              </a:lnSpc>
              <a:buFont typeface="Times New Roman"/>
              <a:buChar char="-"/>
            </a:pPr>
            <a:endParaRPr lang="ar-EG" sz="2800" b="1" dirty="0"/>
          </a:p>
          <a:p>
            <a:pPr marL="457200" lvl="0" indent="-457200" algn="justLow">
              <a:lnSpc>
                <a:spcPts val="1500"/>
              </a:lnSpc>
              <a:buFontTx/>
              <a:buChar char="-"/>
            </a:pPr>
            <a:r>
              <a:rPr lang="ar-EG" sz="2800" b="1" dirty="0"/>
              <a:t>سجل ملخص الدرس والكلمات الرئيسية </a:t>
            </a:r>
          </a:p>
          <a:p>
            <a:pPr marL="457200" lvl="0" indent="-457200" algn="justLow">
              <a:lnSpc>
                <a:spcPts val="1500"/>
              </a:lnSpc>
              <a:buFontTx/>
              <a:buChar char="-"/>
            </a:pPr>
            <a:endParaRPr lang="ar-EG" sz="2800" b="1" dirty="0"/>
          </a:p>
          <a:p>
            <a:pPr lvl="0" algn="justLow">
              <a:lnSpc>
                <a:spcPts val="1500"/>
              </a:lnSpc>
            </a:pPr>
            <a:r>
              <a:rPr lang="ar-EG" sz="2800" b="1" dirty="0"/>
              <a:t>والواجبات المطلوبة في أوراق توزيع أو سجلها </a:t>
            </a:r>
          </a:p>
          <a:p>
            <a:pPr lvl="0" algn="justLow">
              <a:lnSpc>
                <a:spcPts val="1500"/>
              </a:lnSpc>
            </a:pPr>
            <a:endParaRPr lang="ar-EG" sz="2800" b="1" dirty="0"/>
          </a:p>
          <a:p>
            <a:pPr lvl="0" algn="justLow">
              <a:lnSpc>
                <a:spcPts val="1500"/>
              </a:lnSpc>
            </a:pPr>
            <a:r>
              <a:rPr lang="ar-EG" sz="2800" b="1" dirty="0"/>
              <a:t>على السبورة حتى يتمكن التلاميذ  من التركيز </a:t>
            </a:r>
          </a:p>
          <a:p>
            <a:pPr marL="457200" lvl="0" indent="-457200" algn="justLow">
              <a:lnSpc>
                <a:spcPts val="1500"/>
              </a:lnSpc>
              <a:buFontTx/>
              <a:buChar char="-"/>
            </a:pPr>
            <a:endParaRPr lang="ar-EG" sz="2800" b="1" dirty="0"/>
          </a:p>
          <a:p>
            <a:pPr lvl="0" algn="justLow">
              <a:lnSpc>
                <a:spcPts val="1500"/>
              </a:lnSpc>
            </a:pPr>
            <a:r>
              <a:rPr lang="ar-EG" sz="2800" b="1" dirty="0"/>
              <a:t>على الدرس.</a:t>
            </a:r>
            <a:endParaRPr lang="en-US" sz="2800" b="1" dirty="0"/>
          </a:p>
          <a:p>
            <a:pPr marL="342900" lvl="0" indent="-342900" algn="justLow">
              <a:lnSpc>
                <a:spcPts val="1500"/>
              </a:lnSpc>
              <a:buFont typeface="Times New Roman"/>
              <a:buChar char="-"/>
            </a:pPr>
            <a:endParaRPr lang="en-US" sz="2800" b="1" dirty="0"/>
          </a:p>
          <a:p>
            <a:pPr marL="342900" lvl="0" indent="-342900" algn="justLow">
              <a:lnSpc>
                <a:spcPts val="1500"/>
              </a:lnSpc>
              <a:buFont typeface="Times New Roman"/>
              <a:buChar char="-"/>
            </a:pPr>
            <a:r>
              <a:rPr lang="ar-EG" sz="2800" b="1" dirty="0"/>
              <a:t>تكلم بوضوح ولكن أيضاً بطريقة طبيعية</a:t>
            </a:r>
            <a:endParaRPr lang="en-US" sz="2800" b="1" dirty="0">
              <a:ea typeface="Calibri"/>
              <a:cs typeface="Simplified Arabic"/>
            </a:endParaRPr>
          </a:p>
        </p:txBody>
      </p:sp>
    </p:spTree>
    <p:extLst>
      <p:ext uri="{BB962C8B-B14F-4D97-AF65-F5344CB8AC3E}">
        <p14:creationId xmlns:p14="http://schemas.microsoft.com/office/powerpoint/2010/main" val="2429375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-171400"/>
            <a:ext cx="9144000" cy="68249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Low">
              <a:lnSpc>
                <a:spcPts val="1500"/>
              </a:lnSpc>
              <a:buFont typeface="Wingdings" pitchFamily="2" charset="2"/>
              <a:buChar char="q"/>
            </a:pPr>
            <a:endParaRPr lang="en-US" sz="2400" b="1" dirty="0"/>
          </a:p>
          <a:p>
            <a:pPr marL="342900" lvl="0" indent="-342900" algn="justLow">
              <a:lnSpc>
                <a:spcPts val="1500"/>
              </a:lnSpc>
              <a:buFont typeface="Wingdings" pitchFamily="2" charset="2"/>
              <a:buChar char="q"/>
            </a:pPr>
            <a:r>
              <a:rPr lang="ar-EG" sz="2400" b="1" dirty="0"/>
              <a:t>أذكر الموضوع الذي ستشرع في مناقشته.</a:t>
            </a:r>
            <a:endParaRPr lang="en-US" sz="2400" b="1" dirty="0"/>
          </a:p>
          <a:p>
            <a:pPr marL="342900" lvl="0" indent="-342900" algn="justLow">
              <a:lnSpc>
                <a:spcPts val="1500"/>
              </a:lnSpc>
              <a:buFont typeface="Wingdings" pitchFamily="2" charset="2"/>
              <a:buChar char="q"/>
            </a:pPr>
            <a:endParaRPr lang="en-US" sz="2400" b="1" dirty="0"/>
          </a:p>
          <a:p>
            <a:pPr marL="342900" lvl="0" indent="-342900" algn="justLow">
              <a:lnSpc>
                <a:spcPts val="1500"/>
              </a:lnSpc>
              <a:buFont typeface="Wingdings" pitchFamily="2" charset="2"/>
              <a:buChar char="q"/>
            </a:pPr>
            <a:r>
              <a:rPr lang="ar-EG" sz="2400" b="1" dirty="0"/>
              <a:t>تحدث بسرعة متوسطة مع توقف قصير من أن لآخر ليتمكن التلاميذ من الاستيعاب.</a:t>
            </a:r>
            <a:endParaRPr lang="en-US" sz="2400" b="1" dirty="0"/>
          </a:p>
          <a:p>
            <a:pPr marL="342900" lvl="0" indent="-342900" algn="justLow">
              <a:lnSpc>
                <a:spcPts val="1500"/>
              </a:lnSpc>
              <a:buFont typeface="Wingdings" pitchFamily="2" charset="2"/>
              <a:buChar char="q"/>
            </a:pPr>
            <a:endParaRPr lang="en-US" sz="2400" b="1" dirty="0"/>
          </a:p>
          <a:p>
            <a:pPr marL="342900" lvl="0" indent="-342900" algn="justLow">
              <a:lnSpc>
                <a:spcPts val="1500"/>
              </a:lnSpc>
              <a:buFont typeface="Wingdings" pitchFamily="2" charset="2"/>
              <a:buChar char="q"/>
            </a:pPr>
            <a:r>
              <a:rPr lang="ar-EG" sz="2400" b="1" dirty="0"/>
              <a:t>أهتم بمخارج الحروف دون مبالغـــة.</a:t>
            </a:r>
            <a:endParaRPr lang="en-US" sz="2400" b="1" dirty="0"/>
          </a:p>
          <a:p>
            <a:pPr marL="342900" lvl="0" indent="-342900" algn="justLow">
              <a:lnSpc>
                <a:spcPts val="1500"/>
              </a:lnSpc>
              <a:buFont typeface="Wingdings" pitchFamily="2" charset="2"/>
              <a:buChar char="q"/>
            </a:pPr>
            <a:endParaRPr lang="en-US" sz="2400" b="1" dirty="0"/>
          </a:p>
          <a:p>
            <a:pPr marL="342900" lvl="0" indent="-342900" algn="justLow">
              <a:lnSpc>
                <a:spcPts val="1500"/>
              </a:lnSpc>
              <a:buFont typeface="Wingdings" pitchFamily="2" charset="2"/>
              <a:buChar char="q"/>
            </a:pPr>
            <a:r>
              <a:rPr lang="ar-EG" sz="2400" b="1" dirty="0"/>
              <a:t>تأكد من فهم التلاميذ لما تقول قبل الانتقال لنقطة جديدة، استخدم أسئلة الفهم وليس مجرد </a:t>
            </a:r>
            <a:endParaRPr lang="en-US" sz="2400" b="1" dirty="0"/>
          </a:p>
          <a:p>
            <a:pPr marL="342900" lvl="0" indent="-342900" algn="justLow">
              <a:lnSpc>
                <a:spcPts val="1500"/>
              </a:lnSpc>
              <a:buFont typeface="Wingdings" pitchFamily="2" charset="2"/>
              <a:buChar char="q"/>
            </a:pPr>
            <a:endParaRPr lang="en-US" sz="2400" b="1" dirty="0"/>
          </a:p>
          <a:p>
            <a:pPr marL="342900" lvl="0" indent="-342900" algn="justLow">
              <a:lnSpc>
                <a:spcPts val="1500"/>
              </a:lnSpc>
              <a:buFont typeface="Wingdings" pitchFamily="2" charset="2"/>
              <a:buChar char="q"/>
            </a:pPr>
            <a:r>
              <a:rPr lang="ar-EG" sz="2400" b="1" dirty="0"/>
              <a:t>قول : "هل تفهمون؟" وتلقى إيماءة الموافقة أو "نعم" فعادة ما يشعر التلاميذ بالحرج </a:t>
            </a:r>
          </a:p>
          <a:p>
            <a:pPr marL="342900" lvl="0" indent="-342900" algn="justLow">
              <a:lnSpc>
                <a:spcPts val="1500"/>
              </a:lnSpc>
              <a:buFont typeface="Wingdings" pitchFamily="2" charset="2"/>
              <a:buChar char="q"/>
            </a:pPr>
            <a:endParaRPr lang="ar-EG" sz="2400" b="1" dirty="0"/>
          </a:p>
          <a:p>
            <a:pPr lvl="0" algn="justLow">
              <a:lnSpc>
                <a:spcPts val="1500"/>
              </a:lnSpc>
            </a:pPr>
            <a:r>
              <a:rPr lang="ar-EG" sz="2400" b="1" dirty="0"/>
              <a:t>من التعبير عن عدم الفهم، ويمكن أن تلاحظ نظرة الحيرة في أعينهم أو رد الفعل المناقض</a:t>
            </a:r>
          </a:p>
          <a:p>
            <a:pPr marL="342900" lvl="0" indent="-342900" algn="justLow">
              <a:lnSpc>
                <a:spcPts val="1500"/>
              </a:lnSpc>
              <a:buFont typeface="Wingdings" pitchFamily="2" charset="2"/>
              <a:buChar char="q"/>
            </a:pPr>
            <a:endParaRPr lang="ar-EG" sz="2400" b="1" dirty="0"/>
          </a:p>
          <a:p>
            <a:pPr marL="342900" lvl="0" indent="-342900" algn="justLow">
              <a:lnSpc>
                <a:spcPts val="1500"/>
              </a:lnSpc>
              <a:buFont typeface="Wingdings" pitchFamily="2" charset="2"/>
              <a:buChar char="q"/>
            </a:pPr>
            <a:r>
              <a:rPr lang="ar-EG" sz="2400" b="1" dirty="0"/>
              <a:t> لما تقول.</a:t>
            </a:r>
            <a:endParaRPr lang="en-US" sz="2400" b="1" dirty="0"/>
          </a:p>
          <a:p>
            <a:pPr marL="342900" lvl="0" indent="-342900" algn="justLow">
              <a:lnSpc>
                <a:spcPts val="1500"/>
              </a:lnSpc>
              <a:buFont typeface="Wingdings" pitchFamily="2" charset="2"/>
              <a:buChar char="q"/>
            </a:pPr>
            <a:endParaRPr lang="en-US" sz="2400" b="1" dirty="0"/>
          </a:p>
          <a:p>
            <a:pPr marL="342900" lvl="0" indent="-342900" algn="justLow">
              <a:lnSpc>
                <a:spcPts val="1500"/>
              </a:lnSpc>
              <a:buFont typeface="Wingdings" pitchFamily="2" charset="2"/>
              <a:buChar char="q"/>
            </a:pPr>
            <a:r>
              <a:rPr lang="ar-EG" sz="2400" b="1" dirty="0"/>
              <a:t>أعد صياغة وتكرار التعليمة والتوجيهات : ويصبح هذا مهماً بصفة خاصة إذا بدا أن</a:t>
            </a:r>
            <a:endParaRPr lang="en-US" sz="2400" b="1" dirty="0"/>
          </a:p>
          <a:p>
            <a:pPr marL="342900" lvl="0" indent="-342900" algn="justLow">
              <a:lnSpc>
                <a:spcPts val="1500"/>
              </a:lnSpc>
              <a:buFont typeface="Wingdings" pitchFamily="2" charset="2"/>
              <a:buChar char="q"/>
            </a:pPr>
            <a:endParaRPr lang="en-US" sz="2400" b="1" dirty="0"/>
          </a:p>
          <a:p>
            <a:pPr lvl="0" algn="justLow">
              <a:lnSpc>
                <a:spcPts val="1500"/>
              </a:lnSpc>
            </a:pPr>
            <a:r>
              <a:rPr lang="ar-EG" sz="2400" b="1" dirty="0"/>
              <a:t> التلاميذ لا يفهمون، وقد تحتوي بعض الكلمات على أصوات لا يستطيع ضعاف السمع </a:t>
            </a:r>
            <a:endParaRPr lang="en-US" sz="2400" b="1" dirty="0"/>
          </a:p>
          <a:p>
            <a:pPr marL="342900" lvl="0" indent="-342900" algn="justLow">
              <a:lnSpc>
                <a:spcPts val="1500"/>
              </a:lnSpc>
              <a:buFont typeface="Wingdings" pitchFamily="2" charset="2"/>
              <a:buChar char="q"/>
            </a:pPr>
            <a:endParaRPr lang="en-US" sz="2400" b="1" dirty="0"/>
          </a:p>
          <a:p>
            <a:pPr lvl="0" algn="justLow">
              <a:lnSpc>
                <a:spcPts val="1500"/>
              </a:lnSpc>
            </a:pPr>
            <a:r>
              <a:rPr lang="ar-EG" sz="2400" b="1" dirty="0"/>
              <a:t>تمييزها، وتؤدي إعادة الصياغة إلى تحسين الفهم.</a:t>
            </a:r>
            <a:endParaRPr lang="en-US" sz="2400" b="1" dirty="0"/>
          </a:p>
          <a:p>
            <a:pPr marL="342900" lvl="0" indent="-342900" algn="justLow">
              <a:lnSpc>
                <a:spcPts val="1500"/>
              </a:lnSpc>
              <a:buFont typeface="Wingdings" pitchFamily="2" charset="2"/>
              <a:buChar char="q"/>
            </a:pPr>
            <a:endParaRPr lang="en-US" sz="2400" b="1" dirty="0"/>
          </a:p>
          <a:p>
            <a:pPr marL="342900" lvl="0" indent="-342900" algn="justLow">
              <a:lnSpc>
                <a:spcPts val="1500"/>
              </a:lnSpc>
              <a:buFont typeface="Wingdings" pitchFamily="2" charset="2"/>
              <a:buChar char="q"/>
            </a:pPr>
            <a:r>
              <a:rPr lang="ar-EG" sz="2400" b="1" dirty="0"/>
              <a:t>استخدام أسلوب "مقدمة – تدريس – مراجعة"يقوم المعلم الذي يستخدم هذا الأسلوب</a:t>
            </a:r>
          </a:p>
          <a:p>
            <a:pPr marL="342900" lvl="0" indent="-342900" algn="justLow">
              <a:lnSpc>
                <a:spcPts val="1500"/>
              </a:lnSpc>
              <a:buFont typeface="Wingdings" pitchFamily="2" charset="2"/>
              <a:buChar char="q"/>
            </a:pPr>
            <a:endParaRPr lang="ar-EG" sz="2400" b="1" dirty="0"/>
          </a:p>
          <a:p>
            <a:pPr lvl="0" algn="justLow">
              <a:lnSpc>
                <a:spcPts val="1500"/>
              </a:lnSpc>
            </a:pPr>
            <a:r>
              <a:rPr lang="ar-EG" sz="2400" b="1" dirty="0"/>
              <a:t> بمناقشة الدرس القادم مع المختصين الآخرين الذين يعانون في تعليم ضعاف السمع </a:t>
            </a:r>
          </a:p>
          <a:p>
            <a:pPr marL="342900" lvl="0" indent="-342900" algn="justLow">
              <a:lnSpc>
                <a:spcPts val="1500"/>
              </a:lnSpc>
              <a:buFont typeface="Wingdings" pitchFamily="2" charset="2"/>
              <a:buChar char="q"/>
            </a:pPr>
            <a:endParaRPr lang="ar-EG" sz="2400" b="1" dirty="0"/>
          </a:p>
          <a:p>
            <a:pPr lvl="0" algn="justLow">
              <a:lnSpc>
                <a:spcPts val="1500"/>
              </a:lnSpc>
            </a:pPr>
            <a:r>
              <a:rPr lang="ar-EG" sz="2400" b="1" dirty="0"/>
              <a:t>(متخصص أمراض اللغة والتخاطب، المعلم المؤهل في مجال العلل السمعية)، ويعمل </a:t>
            </a:r>
          </a:p>
          <a:p>
            <a:pPr marL="342900" lvl="0" indent="-342900" algn="justLow">
              <a:lnSpc>
                <a:spcPts val="1500"/>
              </a:lnSpc>
              <a:buFont typeface="Wingdings" pitchFamily="2" charset="2"/>
              <a:buChar char="q"/>
            </a:pPr>
            <a:endParaRPr lang="ar-EG" sz="2400" b="1" dirty="0"/>
          </a:p>
          <a:p>
            <a:pPr lvl="0" algn="justLow">
              <a:lnSpc>
                <a:spcPts val="1500"/>
              </a:lnSpc>
            </a:pPr>
            <a:r>
              <a:rPr lang="ar-EG" sz="2400" b="1" dirty="0"/>
              <a:t>هؤلاء على تقديم الموضوع للتلميذ ويزودونه بالأفكار والكلمات الأساسية اللازمة لفهمه، </a:t>
            </a:r>
          </a:p>
          <a:p>
            <a:pPr marL="342900" lvl="0" indent="-342900" algn="justLow">
              <a:lnSpc>
                <a:spcPts val="1500"/>
              </a:lnSpc>
              <a:buFont typeface="Wingdings" pitchFamily="2" charset="2"/>
              <a:buChar char="q"/>
            </a:pPr>
            <a:endParaRPr lang="ar-EG" sz="2400" b="1" dirty="0"/>
          </a:p>
          <a:p>
            <a:pPr lvl="0" algn="justLow">
              <a:lnSpc>
                <a:spcPts val="1500"/>
              </a:lnSpc>
            </a:pPr>
            <a:r>
              <a:rPr lang="ar-EG" sz="2400" b="1" dirty="0"/>
              <a:t>ثم يشرح المعلم درسه في الفصل ويبلغ المختصين المعاونين بعد هذا بالصعوبات التي </a:t>
            </a:r>
          </a:p>
          <a:p>
            <a:pPr marL="342900" lvl="0" indent="-342900" algn="justLow">
              <a:lnSpc>
                <a:spcPts val="1500"/>
              </a:lnSpc>
              <a:buFont typeface="Wingdings" pitchFamily="2" charset="2"/>
              <a:buChar char="q"/>
            </a:pPr>
            <a:endParaRPr lang="ar-EG" sz="2400" b="1" dirty="0"/>
          </a:p>
          <a:p>
            <a:pPr lvl="0" algn="justLow">
              <a:lnSpc>
                <a:spcPts val="1500"/>
              </a:lnSpc>
            </a:pPr>
            <a:r>
              <a:rPr lang="ar-EG" sz="2400" b="1" dirty="0"/>
              <a:t>نشأت في أثناء التدريس فيقوم هؤلاء بالمراجعة وسد الثغرات، وهذا الأسلوب مثال</a:t>
            </a:r>
          </a:p>
          <a:p>
            <a:pPr marL="342900" lvl="0" indent="-342900" algn="justLow">
              <a:lnSpc>
                <a:spcPts val="1500"/>
              </a:lnSpc>
              <a:buFont typeface="Wingdings" pitchFamily="2" charset="2"/>
              <a:buChar char="q"/>
            </a:pPr>
            <a:endParaRPr lang="ar-EG" sz="2400" b="1" dirty="0"/>
          </a:p>
          <a:p>
            <a:pPr lvl="0" algn="justLow">
              <a:lnSpc>
                <a:spcPts val="1500"/>
              </a:lnSpc>
            </a:pPr>
            <a:r>
              <a:rPr lang="ar-EG" sz="2400" b="1" dirty="0"/>
              <a:t> ممتاز على تنسيق جهود العديد من المختصين.</a:t>
            </a:r>
            <a:endParaRPr lang="en-US" sz="2400" b="1" dirty="0">
              <a:ea typeface="Calibri"/>
              <a:cs typeface="Simplified Arabic"/>
            </a:endParaRPr>
          </a:p>
        </p:txBody>
      </p:sp>
    </p:spTree>
    <p:extLst>
      <p:ext uri="{BB962C8B-B14F-4D97-AF65-F5344CB8AC3E}">
        <p14:creationId xmlns:p14="http://schemas.microsoft.com/office/powerpoint/2010/main" val="32786454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2082</TotalTime>
  <Words>1041</Words>
  <Application>Microsoft Office PowerPoint</Application>
  <PresentationFormat>On-screen Show (4:3)</PresentationFormat>
  <Paragraphs>225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Times New Roman</vt:lpstr>
      <vt:lpstr>Wingdings</vt:lpstr>
      <vt:lpstr>Office Theme</vt:lpstr>
      <vt:lpstr> طرق تعليم المعاقين سمعيا Curr7318 </vt:lpstr>
      <vt:lpstr>ثالثا: معايير اختيار استراتيجيات تعليم وتعلم المعاقين سمعيا</vt:lpstr>
      <vt:lpstr>PowerPoint Presentation</vt:lpstr>
      <vt:lpstr>أسس التقويم</vt:lpstr>
      <vt:lpstr>أنواع الاختبارات</vt:lpstr>
      <vt:lpstr>نشاط مهم</vt:lpstr>
      <vt:lpstr>PowerPoint Presentation</vt:lpstr>
      <vt:lpstr>PowerPoint Presentation</vt:lpstr>
      <vt:lpstr>PowerPoint Presentation</vt:lpstr>
      <vt:lpstr>قائمة المعلم للكشف عن اضطرابات التواصل</vt:lpstr>
      <vt:lpstr>قائمة المعلم للكشف عن اضطرابات التواصل</vt:lpstr>
      <vt:lpstr>قائمة المعلم للكشف عن اضطرابات التواصل</vt:lpstr>
      <vt:lpstr>قائمة المعلم للكشف عن اضطرابات التواصل</vt:lpstr>
      <vt:lpstr>قائمة المعلم للكشف عن اضطرابات التواصل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فاطمة محمد</dc:creator>
  <cp:lastModifiedBy>Prof. Fatma</cp:lastModifiedBy>
  <cp:revision>100</cp:revision>
  <dcterms:created xsi:type="dcterms:W3CDTF">2012-10-29T12:05:52Z</dcterms:created>
  <dcterms:modified xsi:type="dcterms:W3CDTF">2020-03-19T12:30:07Z</dcterms:modified>
</cp:coreProperties>
</file>